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34"/>
  </p:handoutMasterIdLst>
  <p:sldIdLst>
    <p:sldId id="256" r:id="rId2"/>
    <p:sldId id="292" r:id="rId3"/>
    <p:sldId id="284" r:id="rId4"/>
    <p:sldId id="285" r:id="rId5"/>
    <p:sldId id="294" r:id="rId6"/>
    <p:sldId id="286" r:id="rId7"/>
    <p:sldId id="280" r:id="rId8"/>
    <p:sldId id="257" r:id="rId9"/>
    <p:sldId id="265" r:id="rId10"/>
    <p:sldId id="259" r:id="rId11"/>
    <p:sldId id="258" r:id="rId12"/>
    <p:sldId id="261" r:id="rId13"/>
    <p:sldId id="295" r:id="rId14"/>
    <p:sldId id="260" r:id="rId15"/>
    <p:sldId id="297" r:id="rId16"/>
    <p:sldId id="262" r:id="rId17"/>
    <p:sldId id="301" r:id="rId18"/>
    <p:sldId id="296" r:id="rId19"/>
    <p:sldId id="279" r:id="rId20"/>
    <p:sldId id="299" r:id="rId21"/>
    <p:sldId id="303" r:id="rId22"/>
    <p:sldId id="302" r:id="rId23"/>
    <p:sldId id="268" r:id="rId24"/>
    <p:sldId id="267" r:id="rId25"/>
    <p:sldId id="304" r:id="rId26"/>
    <p:sldId id="305" r:id="rId27"/>
    <p:sldId id="307" r:id="rId28"/>
    <p:sldId id="308" r:id="rId29"/>
    <p:sldId id="309" r:id="rId30"/>
    <p:sldId id="288" r:id="rId31"/>
    <p:sldId id="289" r:id="rId32"/>
    <p:sldId id="278" r:id="rId33"/>
  </p:sldIdLst>
  <p:sldSz cx="12192000" cy="6858000"/>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61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398AC4-5E2A-4FCF-95B1-86235FB139B7}" type="doc">
      <dgm:prSet loTypeId="urn:microsoft.com/office/officeart/2005/8/layout/radial5" loCatId="cycle" qsTypeId="urn:microsoft.com/office/officeart/2005/8/quickstyle/simple1" qsCatId="simple" csTypeId="urn:microsoft.com/office/officeart/2005/8/colors/accent4_5" csCatId="accent4" phldr="1"/>
      <dgm:spPr/>
      <dgm:t>
        <a:bodyPr/>
        <a:lstStyle/>
        <a:p>
          <a:endParaRPr lang="pt-PT"/>
        </a:p>
      </dgm:t>
    </dgm:pt>
    <dgm:pt modelId="{C97D3D17-CDAB-47BD-BE6D-A2B973F5A793}">
      <dgm:prSet phldrT="[Texto]" custT="1"/>
      <dgm:spPr/>
      <dgm:t>
        <a:bodyPr/>
        <a:lstStyle/>
        <a:p>
          <a:r>
            <a:rPr lang="pt-PT" sz="1300" b="1" dirty="0" smtClean="0">
              <a:effectLst>
                <a:outerShdw blurRad="38100" dist="38100" dir="2700000" algn="tl">
                  <a:srgbClr val="000000">
                    <a:alpha val="43137"/>
                  </a:srgbClr>
                </a:outerShdw>
              </a:effectLst>
            </a:rPr>
            <a:t>“Green” </a:t>
          </a:r>
          <a:r>
            <a:rPr lang="pt-PT" sz="1300" b="1" dirty="0" err="1" smtClean="0">
              <a:effectLst>
                <a:outerShdw blurRad="38100" dist="38100" dir="2700000" algn="tl">
                  <a:srgbClr val="000000">
                    <a:alpha val="43137"/>
                  </a:srgbClr>
                </a:outerShdw>
              </a:effectLst>
            </a:rPr>
            <a:t>community</a:t>
          </a:r>
          <a:endParaRPr lang="pt-PT" sz="1300" b="1" dirty="0">
            <a:effectLst>
              <a:outerShdw blurRad="38100" dist="38100" dir="2700000" algn="tl">
                <a:srgbClr val="000000">
                  <a:alpha val="43137"/>
                </a:srgbClr>
              </a:outerShdw>
            </a:effectLst>
          </a:endParaRPr>
        </a:p>
      </dgm:t>
    </dgm:pt>
    <dgm:pt modelId="{C8745272-26A2-40FF-B42D-ECA20AF174A2}" type="parTrans" cxnId="{9DA12548-2043-4520-8E5E-AB2360A1C56E}">
      <dgm:prSet/>
      <dgm:spPr/>
      <dgm:t>
        <a:bodyPr/>
        <a:lstStyle/>
        <a:p>
          <a:endParaRPr lang="pt-PT"/>
        </a:p>
      </dgm:t>
    </dgm:pt>
    <dgm:pt modelId="{4481C6CA-7A9A-45AA-8809-30AEA6CF9EDE}" type="sibTrans" cxnId="{9DA12548-2043-4520-8E5E-AB2360A1C56E}">
      <dgm:prSet/>
      <dgm:spPr/>
      <dgm:t>
        <a:bodyPr/>
        <a:lstStyle/>
        <a:p>
          <a:endParaRPr lang="pt-PT"/>
        </a:p>
      </dgm:t>
    </dgm:pt>
    <dgm:pt modelId="{4F1C108E-2477-4C1C-81A5-E590EBCC8C61}">
      <dgm:prSet phldrT="[Texto]" custT="1"/>
      <dgm:spPr/>
      <dgm:t>
        <a:bodyPr/>
        <a:lstStyle/>
        <a:p>
          <a:r>
            <a:rPr lang="en-US" sz="1200" b="1" dirty="0" smtClean="0">
              <a:effectLst>
                <a:outerShdw blurRad="38100" dist="38100" dir="2700000" algn="tl">
                  <a:srgbClr val="000000">
                    <a:alpha val="43137"/>
                  </a:srgbClr>
                </a:outerShdw>
              </a:effectLst>
            </a:rPr>
            <a:t>Increase the participatory competence of the youngers</a:t>
          </a:r>
          <a:endParaRPr lang="pt-PT" sz="1200" b="1" dirty="0">
            <a:effectLst>
              <a:outerShdw blurRad="38100" dist="38100" dir="2700000" algn="tl">
                <a:srgbClr val="000000">
                  <a:alpha val="43137"/>
                </a:srgbClr>
              </a:outerShdw>
            </a:effectLst>
          </a:endParaRPr>
        </a:p>
      </dgm:t>
    </dgm:pt>
    <dgm:pt modelId="{3F12EC82-133E-4AD0-9E92-1DB00A5614C3}" type="parTrans" cxnId="{8BBD98CE-B143-44A0-AB7E-BEEEE9E34F4B}">
      <dgm:prSet/>
      <dgm:spPr/>
      <dgm:t>
        <a:bodyPr/>
        <a:lstStyle/>
        <a:p>
          <a:endParaRPr lang="pt-PT"/>
        </a:p>
      </dgm:t>
    </dgm:pt>
    <dgm:pt modelId="{5CD384A0-DC87-4BD6-9D4B-4129B82E4935}" type="sibTrans" cxnId="{8BBD98CE-B143-44A0-AB7E-BEEEE9E34F4B}">
      <dgm:prSet/>
      <dgm:spPr/>
      <dgm:t>
        <a:bodyPr/>
        <a:lstStyle/>
        <a:p>
          <a:endParaRPr lang="pt-PT"/>
        </a:p>
      </dgm:t>
    </dgm:pt>
    <dgm:pt modelId="{252E417A-2060-4BEC-8775-AA8337DF36DB}">
      <dgm:prSet phldrT="[Texto]"/>
      <dgm:spPr/>
      <dgm:t>
        <a:bodyPr/>
        <a:lstStyle/>
        <a:p>
          <a:r>
            <a:rPr lang="en-US" b="1" dirty="0" smtClean="0">
              <a:effectLst>
                <a:outerShdw blurRad="38100" dist="38100" dir="2700000" algn="tl">
                  <a:srgbClr val="000000">
                    <a:alpha val="43137"/>
                  </a:srgbClr>
                </a:outerShdw>
              </a:effectLst>
            </a:rPr>
            <a:t>Increasing citizen participation </a:t>
          </a:r>
          <a:r>
            <a:rPr lang="pt-PT" b="1" dirty="0" err="1" smtClean="0">
              <a:effectLst>
                <a:outerShdw blurRad="38100" dist="38100" dir="2700000" algn="tl">
                  <a:srgbClr val="000000">
                    <a:alpha val="43137"/>
                  </a:srgbClr>
                </a:outerShdw>
              </a:effectLst>
            </a:rPr>
            <a:t>knowledge</a:t>
          </a:r>
          <a:r>
            <a:rPr lang="pt-PT" b="1" dirty="0" smtClean="0">
              <a:effectLst>
                <a:outerShdw blurRad="38100" dist="38100" dir="2700000" algn="tl">
                  <a:srgbClr val="000000">
                    <a:alpha val="43137"/>
                  </a:srgbClr>
                </a:outerShdw>
              </a:effectLst>
            </a:rPr>
            <a:t>  </a:t>
          </a:r>
          <a:endParaRPr lang="pt-PT" b="1" dirty="0">
            <a:effectLst>
              <a:outerShdw blurRad="38100" dist="38100" dir="2700000" algn="tl">
                <a:srgbClr val="000000">
                  <a:alpha val="43137"/>
                </a:srgbClr>
              </a:outerShdw>
            </a:effectLst>
          </a:endParaRPr>
        </a:p>
      </dgm:t>
    </dgm:pt>
    <dgm:pt modelId="{24FEBB9A-E90E-4011-9437-763A1BFD417D}" type="parTrans" cxnId="{37A2C261-2A96-406C-A1F7-05F5C027E317}">
      <dgm:prSet/>
      <dgm:spPr/>
      <dgm:t>
        <a:bodyPr/>
        <a:lstStyle/>
        <a:p>
          <a:endParaRPr lang="pt-PT"/>
        </a:p>
      </dgm:t>
    </dgm:pt>
    <dgm:pt modelId="{49DBC264-6C30-442A-962B-773E63511B5C}" type="sibTrans" cxnId="{37A2C261-2A96-406C-A1F7-05F5C027E317}">
      <dgm:prSet/>
      <dgm:spPr/>
      <dgm:t>
        <a:bodyPr/>
        <a:lstStyle/>
        <a:p>
          <a:endParaRPr lang="pt-PT"/>
        </a:p>
      </dgm:t>
    </dgm:pt>
    <dgm:pt modelId="{D6832EC7-7790-4639-811D-1301BD59384A}">
      <dgm:prSet phldrT="[Texto]"/>
      <dgm:spPr/>
      <dgm:t>
        <a:bodyPr/>
        <a:lstStyle/>
        <a:p>
          <a:r>
            <a:rPr lang="en-US" b="1" dirty="0" smtClean="0">
              <a:effectLst>
                <a:outerShdw blurRad="38100" dist="38100" dir="2700000" algn="tl">
                  <a:srgbClr val="000000">
                    <a:alpha val="43137"/>
                  </a:srgbClr>
                </a:outerShdw>
              </a:effectLst>
            </a:rPr>
            <a:t>Increasing citizen participation </a:t>
          </a:r>
          <a:r>
            <a:rPr lang="pt-PT" b="1" dirty="0" err="1" smtClean="0">
              <a:effectLst>
                <a:outerShdw blurRad="38100" dist="38100" dir="2700000" algn="tl">
                  <a:srgbClr val="000000">
                    <a:alpha val="43137"/>
                  </a:srgbClr>
                </a:outerShdw>
              </a:effectLst>
            </a:rPr>
            <a:t>attitudes</a:t>
          </a:r>
          <a:r>
            <a:rPr lang="pt-PT" b="1" dirty="0" smtClean="0">
              <a:effectLst>
                <a:outerShdw blurRad="38100" dist="38100" dir="2700000" algn="tl">
                  <a:srgbClr val="000000">
                    <a:alpha val="43137"/>
                  </a:srgbClr>
                </a:outerShdw>
              </a:effectLst>
            </a:rPr>
            <a:t> </a:t>
          </a:r>
          <a:endParaRPr lang="pt-PT" b="1" dirty="0">
            <a:effectLst>
              <a:outerShdw blurRad="38100" dist="38100" dir="2700000" algn="tl">
                <a:srgbClr val="000000">
                  <a:alpha val="43137"/>
                </a:srgbClr>
              </a:outerShdw>
            </a:effectLst>
          </a:endParaRPr>
        </a:p>
      </dgm:t>
    </dgm:pt>
    <dgm:pt modelId="{ACC2EFC9-E877-4ED4-A341-993B540EB375}" type="parTrans" cxnId="{375BD7CC-DA91-45D8-81F4-02B8A2BC9420}">
      <dgm:prSet/>
      <dgm:spPr/>
      <dgm:t>
        <a:bodyPr/>
        <a:lstStyle/>
        <a:p>
          <a:endParaRPr lang="pt-PT"/>
        </a:p>
      </dgm:t>
    </dgm:pt>
    <dgm:pt modelId="{E850741C-0398-41F1-8F1B-9B99F563F5DC}" type="sibTrans" cxnId="{375BD7CC-DA91-45D8-81F4-02B8A2BC9420}">
      <dgm:prSet/>
      <dgm:spPr/>
      <dgm:t>
        <a:bodyPr/>
        <a:lstStyle/>
        <a:p>
          <a:endParaRPr lang="pt-PT"/>
        </a:p>
      </dgm:t>
    </dgm:pt>
    <dgm:pt modelId="{1DB3A39B-439E-405C-8F85-C67702ED3EF2}">
      <dgm:prSet phldrT="[Texto]"/>
      <dgm:spPr/>
      <dgm:t>
        <a:bodyPr/>
        <a:lstStyle/>
        <a:p>
          <a:r>
            <a:rPr lang="en-US" b="1" dirty="0" smtClean="0">
              <a:effectLst>
                <a:outerShdw blurRad="38100" dist="38100" dir="2700000" algn="tl">
                  <a:srgbClr val="000000">
                    <a:alpha val="43137"/>
                  </a:srgbClr>
                </a:outerShdw>
              </a:effectLst>
            </a:rPr>
            <a:t>Increasing citizen participation skills</a:t>
          </a:r>
          <a:endParaRPr lang="pt-PT" b="1" dirty="0">
            <a:effectLst>
              <a:outerShdw blurRad="38100" dist="38100" dir="2700000" algn="tl">
                <a:srgbClr val="000000">
                  <a:alpha val="43137"/>
                </a:srgbClr>
              </a:outerShdw>
            </a:effectLst>
          </a:endParaRPr>
        </a:p>
      </dgm:t>
    </dgm:pt>
    <dgm:pt modelId="{3696293A-55C9-4936-A2FA-5FB1AEEA587E}" type="parTrans" cxnId="{F1F97103-DF9C-49B8-B235-5D2A2E868998}">
      <dgm:prSet/>
      <dgm:spPr/>
      <dgm:t>
        <a:bodyPr/>
        <a:lstStyle/>
        <a:p>
          <a:endParaRPr lang="pt-PT"/>
        </a:p>
      </dgm:t>
    </dgm:pt>
    <dgm:pt modelId="{D94F021A-E0B7-440A-941F-CE9A9275000A}" type="sibTrans" cxnId="{F1F97103-DF9C-49B8-B235-5D2A2E868998}">
      <dgm:prSet/>
      <dgm:spPr/>
      <dgm:t>
        <a:bodyPr/>
        <a:lstStyle/>
        <a:p>
          <a:endParaRPr lang="pt-PT"/>
        </a:p>
      </dgm:t>
    </dgm:pt>
    <dgm:pt modelId="{47E5D7C8-E69C-47C4-AD64-0C4A2DDE1986}" type="pres">
      <dgm:prSet presAssocID="{3F398AC4-5E2A-4FCF-95B1-86235FB139B7}" presName="Name0" presStyleCnt="0">
        <dgm:presLayoutVars>
          <dgm:chMax val="1"/>
          <dgm:dir/>
          <dgm:animLvl val="ctr"/>
          <dgm:resizeHandles val="exact"/>
        </dgm:presLayoutVars>
      </dgm:prSet>
      <dgm:spPr/>
      <dgm:t>
        <a:bodyPr/>
        <a:lstStyle/>
        <a:p>
          <a:endParaRPr lang="pt-PT"/>
        </a:p>
      </dgm:t>
    </dgm:pt>
    <dgm:pt modelId="{65DA08B5-D4DB-49AF-B693-5EA1D3AB9157}" type="pres">
      <dgm:prSet presAssocID="{C97D3D17-CDAB-47BD-BE6D-A2B973F5A793}" presName="centerShape" presStyleLbl="node0" presStyleIdx="0" presStyleCnt="1"/>
      <dgm:spPr/>
      <dgm:t>
        <a:bodyPr/>
        <a:lstStyle/>
        <a:p>
          <a:endParaRPr lang="pt-PT"/>
        </a:p>
      </dgm:t>
    </dgm:pt>
    <dgm:pt modelId="{CF93C9BD-9B52-41B8-ACED-B08128C53326}" type="pres">
      <dgm:prSet presAssocID="{3F12EC82-133E-4AD0-9E92-1DB00A5614C3}" presName="parTrans" presStyleLbl="sibTrans2D1" presStyleIdx="0" presStyleCnt="4"/>
      <dgm:spPr/>
      <dgm:t>
        <a:bodyPr/>
        <a:lstStyle/>
        <a:p>
          <a:endParaRPr lang="pt-PT"/>
        </a:p>
      </dgm:t>
    </dgm:pt>
    <dgm:pt modelId="{DFC08CA9-FD8E-4DDB-94B9-A04233319926}" type="pres">
      <dgm:prSet presAssocID="{3F12EC82-133E-4AD0-9E92-1DB00A5614C3}" presName="connectorText" presStyleLbl="sibTrans2D1" presStyleIdx="0" presStyleCnt="4"/>
      <dgm:spPr/>
      <dgm:t>
        <a:bodyPr/>
        <a:lstStyle/>
        <a:p>
          <a:endParaRPr lang="pt-PT"/>
        </a:p>
      </dgm:t>
    </dgm:pt>
    <dgm:pt modelId="{78192C24-3071-497B-8819-0FD10F00CF46}" type="pres">
      <dgm:prSet presAssocID="{4F1C108E-2477-4C1C-81A5-E590EBCC8C61}" presName="node" presStyleLbl="node1" presStyleIdx="0" presStyleCnt="4">
        <dgm:presLayoutVars>
          <dgm:bulletEnabled val="1"/>
        </dgm:presLayoutVars>
      </dgm:prSet>
      <dgm:spPr/>
      <dgm:t>
        <a:bodyPr/>
        <a:lstStyle/>
        <a:p>
          <a:endParaRPr lang="pt-PT"/>
        </a:p>
      </dgm:t>
    </dgm:pt>
    <dgm:pt modelId="{85D23A05-41A6-419D-B4BC-37DD7B5E8A65}" type="pres">
      <dgm:prSet presAssocID="{24FEBB9A-E90E-4011-9437-763A1BFD417D}" presName="parTrans" presStyleLbl="sibTrans2D1" presStyleIdx="1" presStyleCnt="4"/>
      <dgm:spPr/>
      <dgm:t>
        <a:bodyPr/>
        <a:lstStyle/>
        <a:p>
          <a:endParaRPr lang="pt-PT"/>
        </a:p>
      </dgm:t>
    </dgm:pt>
    <dgm:pt modelId="{43089386-C08B-449E-B4B2-4138BE429481}" type="pres">
      <dgm:prSet presAssocID="{24FEBB9A-E90E-4011-9437-763A1BFD417D}" presName="connectorText" presStyleLbl="sibTrans2D1" presStyleIdx="1" presStyleCnt="4"/>
      <dgm:spPr/>
      <dgm:t>
        <a:bodyPr/>
        <a:lstStyle/>
        <a:p>
          <a:endParaRPr lang="pt-PT"/>
        </a:p>
      </dgm:t>
    </dgm:pt>
    <dgm:pt modelId="{382485F6-A6CB-4FA0-B0D3-AD1E9ACF3E8B}" type="pres">
      <dgm:prSet presAssocID="{252E417A-2060-4BEC-8775-AA8337DF36DB}" presName="node" presStyleLbl="node1" presStyleIdx="1" presStyleCnt="4">
        <dgm:presLayoutVars>
          <dgm:bulletEnabled val="1"/>
        </dgm:presLayoutVars>
      </dgm:prSet>
      <dgm:spPr/>
      <dgm:t>
        <a:bodyPr/>
        <a:lstStyle/>
        <a:p>
          <a:endParaRPr lang="pt-PT"/>
        </a:p>
      </dgm:t>
    </dgm:pt>
    <dgm:pt modelId="{727DC4D0-E344-4374-BFD8-6F67278729B9}" type="pres">
      <dgm:prSet presAssocID="{ACC2EFC9-E877-4ED4-A341-993B540EB375}" presName="parTrans" presStyleLbl="sibTrans2D1" presStyleIdx="2" presStyleCnt="4"/>
      <dgm:spPr/>
      <dgm:t>
        <a:bodyPr/>
        <a:lstStyle/>
        <a:p>
          <a:endParaRPr lang="pt-PT"/>
        </a:p>
      </dgm:t>
    </dgm:pt>
    <dgm:pt modelId="{4B64AD3B-BADF-4F3D-9767-C52B991E5057}" type="pres">
      <dgm:prSet presAssocID="{ACC2EFC9-E877-4ED4-A341-993B540EB375}" presName="connectorText" presStyleLbl="sibTrans2D1" presStyleIdx="2" presStyleCnt="4"/>
      <dgm:spPr/>
      <dgm:t>
        <a:bodyPr/>
        <a:lstStyle/>
        <a:p>
          <a:endParaRPr lang="pt-PT"/>
        </a:p>
      </dgm:t>
    </dgm:pt>
    <dgm:pt modelId="{33C0A280-4999-4D30-811C-2816CD5A0D50}" type="pres">
      <dgm:prSet presAssocID="{D6832EC7-7790-4639-811D-1301BD59384A}" presName="node" presStyleLbl="node1" presStyleIdx="2" presStyleCnt="4">
        <dgm:presLayoutVars>
          <dgm:bulletEnabled val="1"/>
        </dgm:presLayoutVars>
      </dgm:prSet>
      <dgm:spPr/>
      <dgm:t>
        <a:bodyPr/>
        <a:lstStyle/>
        <a:p>
          <a:endParaRPr lang="pt-PT"/>
        </a:p>
      </dgm:t>
    </dgm:pt>
    <dgm:pt modelId="{8B68077A-6B23-470A-BFD8-1F627936AAF3}" type="pres">
      <dgm:prSet presAssocID="{3696293A-55C9-4936-A2FA-5FB1AEEA587E}" presName="parTrans" presStyleLbl="sibTrans2D1" presStyleIdx="3" presStyleCnt="4"/>
      <dgm:spPr/>
      <dgm:t>
        <a:bodyPr/>
        <a:lstStyle/>
        <a:p>
          <a:endParaRPr lang="pt-PT"/>
        </a:p>
      </dgm:t>
    </dgm:pt>
    <dgm:pt modelId="{0074F412-715F-410C-8E80-356689D65C37}" type="pres">
      <dgm:prSet presAssocID="{3696293A-55C9-4936-A2FA-5FB1AEEA587E}" presName="connectorText" presStyleLbl="sibTrans2D1" presStyleIdx="3" presStyleCnt="4"/>
      <dgm:spPr/>
      <dgm:t>
        <a:bodyPr/>
        <a:lstStyle/>
        <a:p>
          <a:endParaRPr lang="pt-PT"/>
        </a:p>
      </dgm:t>
    </dgm:pt>
    <dgm:pt modelId="{7C28D753-7EF9-4B4F-BE01-F993BD8B89AC}" type="pres">
      <dgm:prSet presAssocID="{1DB3A39B-439E-405C-8F85-C67702ED3EF2}" presName="node" presStyleLbl="node1" presStyleIdx="3" presStyleCnt="4">
        <dgm:presLayoutVars>
          <dgm:bulletEnabled val="1"/>
        </dgm:presLayoutVars>
      </dgm:prSet>
      <dgm:spPr/>
      <dgm:t>
        <a:bodyPr/>
        <a:lstStyle/>
        <a:p>
          <a:endParaRPr lang="pt-PT"/>
        </a:p>
      </dgm:t>
    </dgm:pt>
  </dgm:ptLst>
  <dgm:cxnLst>
    <dgm:cxn modelId="{37A2C261-2A96-406C-A1F7-05F5C027E317}" srcId="{C97D3D17-CDAB-47BD-BE6D-A2B973F5A793}" destId="{252E417A-2060-4BEC-8775-AA8337DF36DB}" srcOrd="1" destOrd="0" parTransId="{24FEBB9A-E90E-4011-9437-763A1BFD417D}" sibTransId="{49DBC264-6C30-442A-962B-773E63511B5C}"/>
    <dgm:cxn modelId="{F1F97103-DF9C-49B8-B235-5D2A2E868998}" srcId="{C97D3D17-CDAB-47BD-BE6D-A2B973F5A793}" destId="{1DB3A39B-439E-405C-8F85-C67702ED3EF2}" srcOrd="3" destOrd="0" parTransId="{3696293A-55C9-4936-A2FA-5FB1AEEA587E}" sibTransId="{D94F021A-E0B7-440A-941F-CE9A9275000A}"/>
    <dgm:cxn modelId="{7B008911-A4A3-4E68-982E-DD396982F11D}" type="presOf" srcId="{D6832EC7-7790-4639-811D-1301BD59384A}" destId="{33C0A280-4999-4D30-811C-2816CD5A0D50}" srcOrd="0" destOrd="0" presId="urn:microsoft.com/office/officeart/2005/8/layout/radial5"/>
    <dgm:cxn modelId="{AD3F5492-13AD-4612-BBCA-F33119B7467E}" type="presOf" srcId="{24FEBB9A-E90E-4011-9437-763A1BFD417D}" destId="{85D23A05-41A6-419D-B4BC-37DD7B5E8A65}" srcOrd="0" destOrd="0" presId="urn:microsoft.com/office/officeart/2005/8/layout/radial5"/>
    <dgm:cxn modelId="{FAE48CAC-9D17-4D9C-B867-4D9ABDF480AA}" type="presOf" srcId="{3F398AC4-5E2A-4FCF-95B1-86235FB139B7}" destId="{47E5D7C8-E69C-47C4-AD64-0C4A2DDE1986}" srcOrd="0" destOrd="0" presId="urn:microsoft.com/office/officeart/2005/8/layout/radial5"/>
    <dgm:cxn modelId="{3483A08B-AFFA-4B6E-A5DC-DD1992F7F728}" type="presOf" srcId="{ACC2EFC9-E877-4ED4-A341-993B540EB375}" destId="{727DC4D0-E344-4374-BFD8-6F67278729B9}" srcOrd="0" destOrd="0" presId="urn:microsoft.com/office/officeart/2005/8/layout/radial5"/>
    <dgm:cxn modelId="{1A0B47E9-A97A-4F74-8732-E6506672E757}" type="presOf" srcId="{1DB3A39B-439E-405C-8F85-C67702ED3EF2}" destId="{7C28D753-7EF9-4B4F-BE01-F993BD8B89AC}" srcOrd="0" destOrd="0" presId="urn:microsoft.com/office/officeart/2005/8/layout/radial5"/>
    <dgm:cxn modelId="{3BBE956F-8EA7-44E1-AD65-E34E4605849E}" type="presOf" srcId="{C97D3D17-CDAB-47BD-BE6D-A2B973F5A793}" destId="{65DA08B5-D4DB-49AF-B693-5EA1D3AB9157}" srcOrd="0" destOrd="0" presId="urn:microsoft.com/office/officeart/2005/8/layout/radial5"/>
    <dgm:cxn modelId="{8BBD98CE-B143-44A0-AB7E-BEEEE9E34F4B}" srcId="{C97D3D17-CDAB-47BD-BE6D-A2B973F5A793}" destId="{4F1C108E-2477-4C1C-81A5-E590EBCC8C61}" srcOrd="0" destOrd="0" parTransId="{3F12EC82-133E-4AD0-9E92-1DB00A5614C3}" sibTransId="{5CD384A0-DC87-4BD6-9D4B-4129B82E4935}"/>
    <dgm:cxn modelId="{47646689-BA9E-4C52-A2F7-30DD30F8A6A8}" type="presOf" srcId="{3696293A-55C9-4936-A2FA-5FB1AEEA587E}" destId="{8B68077A-6B23-470A-BFD8-1F627936AAF3}" srcOrd="0" destOrd="0" presId="urn:microsoft.com/office/officeart/2005/8/layout/radial5"/>
    <dgm:cxn modelId="{93A73579-E320-4502-8DD1-DA37C646205B}" type="presOf" srcId="{252E417A-2060-4BEC-8775-AA8337DF36DB}" destId="{382485F6-A6CB-4FA0-B0D3-AD1E9ACF3E8B}" srcOrd="0" destOrd="0" presId="urn:microsoft.com/office/officeart/2005/8/layout/radial5"/>
    <dgm:cxn modelId="{9C7E6D02-4042-4483-B9BF-DD2BEA987FEC}" type="presOf" srcId="{24FEBB9A-E90E-4011-9437-763A1BFD417D}" destId="{43089386-C08B-449E-B4B2-4138BE429481}" srcOrd="1" destOrd="0" presId="urn:microsoft.com/office/officeart/2005/8/layout/radial5"/>
    <dgm:cxn modelId="{E7E4F422-617E-4B7E-A974-9309AA030709}" type="presOf" srcId="{ACC2EFC9-E877-4ED4-A341-993B540EB375}" destId="{4B64AD3B-BADF-4F3D-9767-C52B991E5057}" srcOrd="1" destOrd="0" presId="urn:microsoft.com/office/officeart/2005/8/layout/radial5"/>
    <dgm:cxn modelId="{9DA12548-2043-4520-8E5E-AB2360A1C56E}" srcId="{3F398AC4-5E2A-4FCF-95B1-86235FB139B7}" destId="{C97D3D17-CDAB-47BD-BE6D-A2B973F5A793}" srcOrd="0" destOrd="0" parTransId="{C8745272-26A2-40FF-B42D-ECA20AF174A2}" sibTransId="{4481C6CA-7A9A-45AA-8809-30AEA6CF9EDE}"/>
    <dgm:cxn modelId="{6EC6C786-B9DC-4317-B98D-75150970C05F}" type="presOf" srcId="{3696293A-55C9-4936-A2FA-5FB1AEEA587E}" destId="{0074F412-715F-410C-8E80-356689D65C37}" srcOrd="1" destOrd="0" presId="urn:microsoft.com/office/officeart/2005/8/layout/radial5"/>
    <dgm:cxn modelId="{F26C4480-BCBD-4BC6-839B-0D3C2D245B0A}" type="presOf" srcId="{4F1C108E-2477-4C1C-81A5-E590EBCC8C61}" destId="{78192C24-3071-497B-8819-0FD10F00CF46}" srcOrd="0" destOrd="0" presId="urn:microsoft.com/office/officeart/2005/8/layout/radial5"/>
    <dgm:cxn modelId="{07F8D250-AA9C-445C-9445-96139D40ED74}" type="presOf" srcId="{3F12EC82-133E-4AD0-9E92-1DB00A5614C3}" destId="{CF93C9BD-9B52-41B8-ACED-B08128C53326}" srcOrd="0" destOrd="0" presId="urn:microsoft.com/office/officeart/2005/8/layout/radial5"/>
    <dgm:cxn modelId="{F9CE4057-54E8-4C00-9EA5-3E421CCA0130}" type="presOf" srcId="{3F12EC82-133E-4AD0-9E92-1DB00A5614C3}" destId="{DFC08CA9-FD8E-4DDB-94B9-A04233319926}" srcOrd="1" destOrd="0" presId="urn:microsoft.com/office/officeart/2005/8/layout/radial5"/>
    <dgm:cxn modelId="{375BD7CC-DA91-45D8-81F4-02B8A2BC9420}" srcId="{C97D3D17-CDAB-47BD-BE6D-A2B973F5A793}" destId="{D6832EC7-7790-4639-811D-1301BD59384A}" srcOrd="2" destOrd="0" parTransId="{ACC2EFC9-E877-4ED4-A341-993B540EB375}" sibTransId="{E850741C-0398-41F1-8F1B-9B99F563F5DC}"/>
    <dgm:cxn modelId="{D04E41CB-B390-46F6-B5C0-2C7FEE05144C}" type="presParOf" srcId="{47E5D7C8-E69C-47C4-AD64-0C4A2DDE1986}" destId="{65DA08B5-D4DB-49AF-B693-5EA1D3AB9157}" srcOrd="0" destOrd="0" presId="urn:microsoft.com/office/officeart/2005/8/layout/radial5"/>
    <dgm:cxn modelId="{C89A7D83-479F-491D-A636-66359ECB15CB}" type="presParOf" srcId="{47E5D7C8-E69C-47C4-AD64-0C4A2DDE1986}" destId="{CF93C9BD-9B52-41B8-ACED-B08128C53326}" srcOrd="1" destOrd="0" presId="urn:microsoft.com/office/officeart/2005/8/layout/radial5"/>
    <dgm:cxn modelId="{EABAA94A-C48D-4AA4-9397-15237FE9493B}" type="presParOf" srcId="{CF93C9BD-9B52-41B8-ACED-B08128C53326}" destId="{DFC08CA9-FD8E-4DDB-94B9-A04233319926}" srcOrd="0" destOrd="0" presId="urn:microsoft.com/office/officeart/2005/8/layout/radial5"/>
    <dgm:cxn modelId="{480812B9-80B1-4050-BD7B-9CBDDC65BD01}" type="presParOf" srcId="{47E5D7C8-E69C-47C4-AD64-0C4A2DDE1986}" destId="{78192C24-3071-497B-8819-0FD10F00CF46}" srcOrd="2" destOrd="0" presId="urn:microsoft.com/office/officeart/2005/8/layout/radial5"/>
    <dgm:cxn modelId="{0CD8FAED-17C9-46CB-B6D4-734C719D19E8}" type="presParOf" srcId="{47E5D7C8-E69C-47C4-AD64-0C4A2DDE1986}" destId="{85D23A05-41A6-419D-B4BC-37DD7B5E8A65}" srcOrd="3" destOrd="0" presId="urn:microsoft.com/office/officeart/2005/8/layout/radial5"/>
    <dgm:cxn modelId="{F9422D42-185B-4647-92EB-3AB53F326BCB}" type="presParOf" srcId="{85D23A05-41A6-419D-B4BC-37DD7B5E8A65}" destId="{43089386-C08B-449E-B4B2-4138BE429481}" srcOrd="0" destOrd="0" presId="urn:microsoft.com/office/officeart/2005/8/layout/radial5"/>
    <dgm:cxn modelId="{65231D39-B19E-4119-B84C-030C756C70DB}" type="presParOf" srcId="{47E5D7C8-E69C-47C4-AD64-0C4A2DDE1986}" destId="{382485F6-A6CB-4FA0-B0D3-AD1E9ACF3E8B}" srcOrd="4" destOrd="0" presId="urn:microsoft.com/office/officeart/2005/8/layout/radial5"/>
    <dgm:cxn modelId="{B9003014-5BA9-4B55-9495-451368E8A1D5}" type="presParOf" srcId="{47E5D7C8-E69C-47C4-AD64-0C4A2DDE1986}" destId="{727DC4D0-E344-4374-BFD8-6F67278729B9}" srcOrd="5" destOrd="0" presId="urn:microsoft.com/office/officeart/2005/8/layout/radial5"/>
    <dgm:cxn modelId="{58AF950D-6A84-4F42-9DD2-48133977F825}" type="presParOf" srcId="{727DC4D0-E344-4374-BFD8-6F67278729B9}" destId="{4B64AD3B-BADF-4F3D-9767-C52B991E5057}" srcOrd="0" destOrd="0" presId="urn:microsoft.com/office/officeart/2005/8/layout/radial5"/>
    <dgm:cxn modelId="{B8DFD067-7B82-48B3-B0F2-EAF6FCD715C3}" type="presParOf" srcId="{47E5D7C8-E69C-47C4-AD64-0C4A2DDE1986}" destId="{33C0A280-4999-4D30-811C-2816CD5A0D50}" srcOrd="6" destOrd="0" presId="urn:microsoft.com/office/officeart/2005/8/layout/radial5"/>
    <dgm:cxn modelId="{50FFA858-FF67-4605-8CCE-409394978049}" type="presParOf" srcId="{47E5D7C8-E69C-47C4-AD64-0C4A2DDE1986}" destId="{8B68077A-6B23-470A-BFD8-1F627936AAF3}" srcOrd="7" destOrd="0" presId="urn:microsoft.com/office/officeart/2005/8/layout/radial5"/>
    <dgm:cxn modelId="{F37AC97E-A522-4FC7-AECF-D5F980EF5946}" type="presParOf" srcId="{8B68077A-6B23-470A-BFD8-1F627936AAF3}" destId="{0074F412-715F-410C-8E80-356689D65C37}" srcOrd="0" destOrd="0" presId="urn:microsoft.com/office/officeart/2005/8/layout/radial5"/>
    <dgm:cxn modelId="{25367B01-79FD-402C-8F61-68736D40B146}" type="presParOf" srcId="{47E5D7C8-E69C-47C4-AD64-0C4A2DDE1986}" destId="{7C28D753-7EF9-4B4F-BE01-F993BD8B89AC}" srcOrd="8" destOrd="0" presId="urn:microsoft.com/office/officeart/2005/8/layout/radial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DA08B5-D4DB-49AF-B693-5EA1D3AB9157}">
      <dsp:nvSpPr>
        <dsp:cNvPr id="0" name=""/>
        <dsp:cNvSpPr/>
      </dsp:nvSpPr>
      <dsp:spPr>
        <a:xfrm>
          <a:off x="4335291" y="2308262"/>
          <a:ext cx="1647461" cy="1647461"/>
        </a:xfrm>
        <a:prstGeom prst="ellipse">
          <a:avLst/>
        </a:prstGeom>
        <a:solidFill>
          <a:schemeClr val="accent4">
            <a:alpha val="80000"/>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pt-PT" sz="1300" b="1" kern="1200" dirty="0" smtClean="0">
              <a:effectLst>
                <a:outerShdw blurRad="38100" dist="38100" dir="2700000" algn="tl">
                  <a:srgbClr val="000000">
                    <a:alpha val="43137"/>
                  </a:srgbClr>
                </a:outerShdw>
              </a:effectLst>
            </a:rPr>
            <a:t>“Green” </a:t>
          </a:r>
          <a:r>
            <a:rPr lang="pt-PT" sz="1300" b="1" kern="1200" dirty="0" err="1" smtClean="0">
              <a:effectLst>
                <a:outerShdw blurRad="38100" dist="38100" dir="2700000" algn="tl">
                  <a:srgbClr val="000000">
                    <a:alpha val="43137"/>
                  </a:srgbClr>
                </a:outerShdw>
              </a:effectLst>
            </a:rPr>
            <a:t>community</a:t>
          </a:r>
          <a:endParaRPr lang="pt-PT" sz="1300" b="1" kern="1200" dirty="0">
            <a:effectLst>
              <a:outerShdw blurRad="38100" dist="38100" dir="2700000" algn="tl">
                <a:srgbClr val="000000">
                  <a:alpha val="43137"/>
                </a:srgbClr>
              </a:outerShdw>
            </a:effectLst>
          </a:endParaRPr>
        </a:p>
      </dsp:txBody>
      <dsp:txXfrm>
        <a:off x="4576556" y="2549527"/>
        <a:ext cx="1164931" cy="1164931"/>
      </dsp:txXfrm>
    </dsp:sp>
    <dsp:sp modelId="{CF93C9BD-9B52-41B8-ACED-B08128C53326}">
      <dsp:nvSpPr>
        <dsp:cNvPr id="0" name=""/>
        <dsp:cNvSpPr/>
      </dsp:nvSpPr>
      <dsp:spPr>
        <a:xfrm rot="16200000">
          <a:off x="4984556" y="1708888"/>
          <a:ext cx="348931" cy="560136"/>
        </a:xfrm>
        <a:prstGeom prst="rightArrow">
          <a:avLst>
            <a:gd name="adj1" fmla="val 60000"/>
            <a:gd name="adj2" fmla="val 50000"/>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pt-PT" sz="1600" kern="1200"/>
        </a:p>
      </dsp:txBody>
      <dsp:txXfrm>
        <a:off x="5036896" y="1873255"/>
        <a:ext cx="244252" cy="336082"/>
      </dsp:txXfrm>
    </dsp:sp>
    <dsp:sp modelId="{78192C24-3071-497B-8819-0FD10F00CF46}">
      <dsp:nvSpPr>
        <dsp:cNvPr id="0" name=""/>
        <dsp:cNvSpPr/>
      </dsp:nvSpPr>
      <dsp:spPr>
        <a:xfrm>
          <a:off x="4335291" y="2439"/>
          <a:ext cx="1647461" cy="1647461"/>
        </a:xfrm>
        <a:prstGeom prst="ellipse">
          <a:avLst/>
        </a:prstGeom>
        <a:solidFill>
          <a:schemeClr val="accent4">
            <a:alpha val="90000"/>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effectLst>
                <a:outerShdw blurRad="38100" dist="38100" dir="2700000" algn="tl">
                  <a:srgbClr val="000000">
                    <a:alpha val="43137"/>
                  </a:srgbClr>
                </a:outerShdw>
              </a:effectLst>
            </a:rPr>
            <a:t>Increase the participatory competence of the youngers</a:t>
          </a:r>
          <a:endParaRPr lang="pt-PT" sz="1200" b="1" kern="1200" dirty="0">
            <a:effectLst>
              <a:outerShdw blurRad="38100" dist="38100" dir="2700000" algn="tl">
                <a:srgbClr val="000000">
                  <a:alpha val="43137"/>
                </a:srgbClr>
              </a:outerShdw>
            </a:effectLst>
          </a:endParaRPr>
        </a:p>
      </dsp:txBody>
      <dsp:txXfrm>
        <a:off x="4576556" y="243704"/>
        <a:ext cx="1164931" cy="1164931"/>
      </dsp:txXfrm>
    </dsp:sp>
    <dsp:sp modelId="{85D23A05-41A6-419D-B4BC-37DD7B5E8A65}">
      <dsp:nvSpPr>
        <dsp:cNvPr id="0" name=""/>
        <dsp:cNvSpPr/>
      </dsp:nvSpPr>
      <dsp:spPr>
        <a:xfrm>
          <a:off x="6127592" y="2851924"/>
          <a:ext cx="348931" cy="560136"/>
        </a:xfrm>
        <a:prstGeom prst="rightArrow">
          <a:avLst>
            <a:gd name="adj1" fmla="val 60000"/>
            <a:gd name="adj2" fmla="val 50000"/>
          </a:avLst>
        </a:prstGeom>
        <a:solidFill>
          <a:schemeClr val="accent4">
            <a:shade val="90000"/>
            <a:hueOff val="-3677"/>
            <a:satOff val="-503"/>
            <a:lumOff val="845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pt-PT" sz="1600" kern="1200"/>
        </a:p>
      </dsp:txBody>
      <dsp:txXfrm>
        <a:off x="6127592" y="2963951"/>
        <a:ext cx="244252" cy="336082"/>
      </dsp:txXfrm>
    </dsp:sp>
    <dsp:sp modelId="{382485F6-A6CB-4FA0-B0D3-AD1E9ACF3E8B}">
      <dsp:nvSpPr>
        <dsp:cNvPr id="0" name=""/>
        <dsp:cNvSpPr/>
      </dsp:nvSpPr>
      <dsp:spPr>
        <a:xfrm>
          <a:off x="6641113" y="2308262"/>
          <a:ext cx="1647461" cy="1647461"/>
        </a:xfrm>
        <a:prstGeom prst="ellipse">
          <a:avLst/>
        </a:prstGeom>
        <a:solidFill>
          <a:schemeClr val="accent4">
            <a:alpha val="90000"/>
            <a:hueOff val="0"/>
            <a:satOff val="0"/>
            <a:lumOff val="0"/>
            <a:alphaOff val="-13333"/>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effectLst>
                <a:outerShdw blurRad="38100" dist="38100" dir="2700000" algn="tl">
                  <a:srgbClr val="000000">
                    <a:alpha val="43137"/>
                  </a:srgbClr>
                </a:outerShdw>
              </a:effectLst>
            </a:rPr>
            <a:t>Increasing citizen participation </a:t>
          </a:r>
          <a:r>
            <a:rPr lang="pt-PT" sz="1600" b="1" kern="1200" dirty="0" err="1" smtClean="0">
              <a:effectLst>
                <a:outerShdw blurRad="38100" dist="38100" dir="2700000" algn="tl">
                  <a:srgbClr val="000000">
                    <a:alpha val="43137"/>
                  </a:srgbClr>
                </a:outerShdw>
              </a:effectLst>
            </a:rPr>
            <a:t>knowledge</a:t>
          </a:r>
          <a:r>
            <a:rPr lang="pt-PT" sz="1600" b="1" kern="1200" dirty="0" smtClean="0">
              <a:effectLst>
                <a:outerShdw blurRad="38100" dist="38100" dir="2700000" algn="tl">
                  <a:srgbClr val="000000">
                    <a:alpha val="43137"/>
                  </a:srgbClr>
                </a:outerShdw>
              </a:effectLst>
            </a:rPr>
            <a:t>  </a:t>
          </a:r>
          <a:endParaRPr lang="pt-PT" sz="1600" b="1" kern="1200" dirty="0">
            <a:effectLst>
              <a:outerShdw blurRad="38100" dist="38100" dir="2700000" algn="tl">
                <a:srgbClr val="000000">
                  <a:alpha val="43137"/>
                </a:srgbClr>
              </a:outerShdw>
            </a:effectLst>
          </a:endParaRPr>
        </a:p>
      </dsp:txBody>
      <dsp:txXfrm>
        <a:off x="6882378" y="2549527"/>
        <a:ext cx="1164931" cy="1164931"/>
      </dsp:txXfrm>
    </dsp:sp>
    <dsp:sp modelId="{727DC4D0-E344-4374-BFD8-6F67278729B9}">
      <dsp:nvSpPr>
        <dsp:cNvPr id="0" name=""/>
        <dsp:cNvSpPr/>
      </dsp:nvSpPr>
      <dsp:spPr>
        <a:xfrm rot="5400000">
          <a:off x="4984556" y="3994960"/>
          <a:ext cx="348931" cy="560136"/>
        </a:xfrm>
        <a:prstGeom prst="rightArrow">
          <a:avLst>
            <a:gd name="adj1" fmla="val 60000"/>
            <a:gd name="adj2" fmla="val 50000"/>
          </a:avLst>
        </a:prstGeom>
        <a:solidFill>
          <a:schemeClr val="accent4">
            <a:shade val="90000"/>
            <a:hueOff val="-7354"/>
            <a:satOff val="-1007"/>
            <a:lumOff val="1690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pt-PT" sz="1600" kern="1200"/>
        </a:p>
      </dsp:txBody>
      <dsp:txXfrm>
        <a:off x="5036896" y="4054648"/>
        <a:ext cx="244252" cy="336082"/>
      </dsp:txXfrm>
    </dsp:sp>
    <dsp:sp modelId="{33C0A280-4999-4D30-811C-2816CD5A0D50}">
      <dsp:nvSpPr>
        <dsp:cNvPr id="0" name=""/>
        <dsp:cNvSpPr/>
      </dsp:nvSpPr>
      <dsp:spPr>
        <a:xfrm>
          <a:off x="4335291" y="4614084"/>
          <a:ext cx="1647461" cy="1647461"/>
        </a:xfrm>
        <a:prstGeom prst="ellipse">
          <a:avLst/>
        </a:prstGeom>
        <a:solidFill>
          <a:schemeClr val="accent4">
            <a:alpha val="90000"/>
            <a:hueOff val="0"/>
            <a:satOff val="0"/>
            <a:lumOff val="0"/>
            <a:alphaOff val="-26667"/>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effectLst>
                <a:outerShdw blurRad="38100" dist="38100" dir="2700000" algn="tl">
                  <a:srgbClr val="000000">
                    <a:alpha val="43137"/>
                  </a:srgbClr>
                </a:outerShdw>
              </a:effectLst>
            </a:rPr>
            <a:t>Increasing citizen participation </a:t>
          </a:r>
          <a:r>
            <a:rPr lang="pt-PT" sz="1600" b="1" kern="1200" dirty="0" err="1" smtClean="0">
              <a:effectLst>
                <a:outerShdw blurRad="38100" dist="38100" dir="2700000" algn="tl">
                  <a:srgbClr val="000000">
                    <a:alpha val="43137"/>
                  </a:srgbClr>
                </a:outerShdw>
              </a:effectLst>
            </a:rPr>
            <a:t>attitudes</a:t>
          </a:r>
          <a:r>
            <a:rPr lang="pt-PT" sz="1600" b="1" kern="1200" dirty="0" smtClean="0">
              <a:effectLst>
                <a:outerShdw blurRad="38100" dist="38100" dir="2700000" algn="tl">
                  <a:srgbClr val="000000">
                    <a:alpha val="43137"/>
                  </a:srgbClr>
                </a:outerShdw>
              </a:effectLst>
            </a:rPr>
            <a:t> </a:t>
          </a:r>
          <a:endParaRPr lang="pt-PT" sz="1600" b="1" kern="1200" dirty="0">
            <a:effectLst>
              <a:outerShdw blurRad="38100" dist="38100" dir="2700000" algn="tl">
                <a:srgbClr val="000000">
                  <a:alpha val="43137"/>
                </a:srgbClr>
              </a:outerShdw>
            </a:effectLst>
          </a:endParaRPr>
        </a:p>
      </dsp:txBody>
      <dsp:txXfrm>
        <a:off x="4576556" y="4855349"/>
        <a:ext cx="1164931" cy="1164931"/>
      </dsp:txXfrm>
    </dsp:sp>
    <dsp:sp modelId="{8B68077A-6B23-470A-BFD8-1F627936AAF3}">
      <dsp:nvSpPr>
        <dsp:cNvPr id="0" name=""/>
        <dsp:cNvSpPr/>
      </dsp:nvSpPr>
      <dsp:spPr>
        <a:xfrm rot="10800000">
          <a:off x="3841520" y="2851924"/>
          <a:ext cx="348931" cy="560136"/>
        </a:xfrm>
        <a:prstGeom prst="rightArrow">
          <a:avLst>
            <a:gd name="adj1" fmla="val 60000"/>
            <a:gd name="adj2" fmla="val 50000"/>
          </a:avLst>
        </a:prstGeom>
        <a:solidFill>
          <a:schemeClr val="accent4">
            <a:shade val="90000"/>
            <a:hueOff val="-11032"/>
            <a:satOff val="-1510"/>
            <a:lumOff val="2535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pt-PT" sz="1600" kern="1200"/>
        </a:p>
      </dsp:txBody>
      <dsp:txXfrm rot="10800000">
        <a:off x="3946199" y="2963951"/>
        <a:ext cx="244252" cy="336082"/>
      </dsp:txXfrm>
    </dsp:sp>
    <dsp:sp modelId="{7C28D753-7EF9-4B4F-BE01-F993BD8B89AC}">
      <dsp:nvSpPr>
        <dsp:cNvPr id="0" name=""/>
        <dsp:cNvSpPr/>
      </dsp:nvSpPr>
      <dsp:spPr>
        <a:xfrm>
          <a:off x="2029468" y="2308262"/>
          <a:ext cx="1647461" cy="1647461"/>
        </a:xfrm>
        <a:prstGeom prst="ellipse">
          <a:avLst/>
        </a:prstGeom>
        <a:solidFill>
          <a:schemeClr val="accent4">
            <a:alpha val="90000"/>
            <a:hueOff val="0"/>
            <a:satOff val="0"/>
            <a:lumOff val="0"/>
            <a:alphaOff val="-4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effectLst>
                <a:outerShdw blurRad="38100" dist="38100" dir="2700000" algn="tl">
                  <a:srgbClr val="000000">
                    <a:alpha val="43137"/>
                  </a:srgbClr>
                </a:outerShdw>
              </a:effectLst>
            </a:rPr>
            <a:t>Increasing citizen participation skills</a:t>
          </a:r>
          <a:endParaRPr lang="pt-PT" sz="1600" b="1" kern="1200" dirty="0">
            <a:effectLst>
              <a:outerShdw blurRad="38100" dist="38100" dir="2700000" algn="tl">
                <a:srgbClr val="000000">
                  <a:alpha val="43137"/>
                </a:srgbClr>
              </a:outerShdw>
            </a:effectLst>
          </a:endParaRPr>
        </a:p>
      </dsp:txBody>
      <dsp:txXfrm>
        <a:off x="2270733" y="2549527"/>
        <a:ext cx="1164931" cy="1164931"/>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sz="quarter" idx="1"/>
          </p:nvPr>
        </p:nvSpPr>
        <p:spPr>
          <a:xfrm>
            <a:off x="5622798" y="1"/>
            <a:ext cx="4301543" cy="341064"/>
          </a:xfrm>
          <a:prstGeom prst="rect">
            <a:avLst/>
          </a:prstGeom>
        </p:spPr>
        <p:txBody>
          <a:bodyPr vert="horz" lIns="91440" tIns="45720" rIns="91440" bIns="45720" rtlCol="0"/>
          <a:lstStyle>
            <a:lvl1pPr algn="r">
              <a:defRPr sz="1200"/>
            </a:lvl1pPr>
          </a:lstStyle>
          <a:p>
            <a:fld id="{49DF5279-76C0-4AF2-ACBC-2776839E46C5}" type="datetimeFigureOut">
              <a:rPr lang="pt-PT" smtClean="0"/>
              <a:t>27/01/2020</a:t>
            </a:fld>
            <a:endParaRPr lang="pt-PT"/>
          </a:p>
        </p:txBody>
      </p:sp>
      <p:sp>
        <p:nvSpPr>
          <p:cNvPr id="4" name="Marcador de Posição do Rodapé 3"/>
          <p:cNvSpPr>
            <a:spLocks noGrp="1"/>
          </p:cNvSpPr>
          <p:nvPr>
            <p:ph type="ftr" sz="quarter" idx="2"/>
          </p:nvPr>
        </p:nvSpPr>
        <p:spPr>
          <a:xfrm>
            <a:off x="0" y="6456612"/>
            <a:ext cx="4301543" cy="341063"/>
          </a:xfrm>
          <a:prstGeom prst="rect">
            <a:avLst/>
          </a:prstGeom>
        </p:spPr>
        <p:txBody>
          <a:bodyPr vert="horz" lIns="91440" tIns="45720" rIns="91440" bIns="45720" rtlCol="0" anchor="b"/>
          <a:lstStyle>
            <a:lvl1pPr algn="l">
              <a:defRPr sz="1200"/>
            </a:lvl1pPr>
          </a:lstStyle>
          <a:p>
            <a:endParaRPr lang="pt-PT"/>
          </a:p>
        </p:txBody>
      </p:sp>
      <p:sp>
        <p:nvSpPr>
          <p:cNvPr id="5" name="Marcador de Posição do Número do Diapositivo 4"/>
          <p:cNvSpPr>
            <a:spLocks noGrp="1"/>
          </p:cNvSpPr>
          <p:nvPr>
            <p:ph type="sldNum" sz="quarter" idx="3"/>
          </p:nvPr>
        </p:nvSpPr>
        <p:spPr>
          <a:xfrm>
            <a:off x="5622798" y="6456612"/>
            <a:ext cx="4301543" cy="341063"/>
          </a:xfrm>
          <a:prstGeom prst="rect">
            <a:avLst/>
          </a:prstGeom>
        </p:spPr>
        <p:txBody>
          <a:bodyPr vert="horz" lIns="91440" tIns="45720" rIns="91440" bIns="45720" rtlCol="0" anchor="b"/>
          <a:lstStyle>
            <a:lvl1pPr algn="r">
              <a:defRPr sz="1200"/>
            </a:lvl1pPr>
          </a:lstStyle>
          <a:p>
            <a:fld id="{E7A248DD-1967-48E5-9AC5-2417372F527B}" type="slidenum">
              <a:rPr lang="pt-PT" smtClean="0"/>
              <a:t>‹nº›</a:t>
            </a:fld>
            <a:endParaRPr lang="pt-PT"/>
          </a:p>
        </p:txBody>
      </p:sp>
    </p:spTree>
    <p:extLst>
      <p:ext uri="{BB962C8B-B14F-4D97-AF65-F5344CB8AC3E}">
        <p14:creationId xmlns:p14="http://schemas.microsoft.com/office/powerpoint/2010/main" val="87338131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t-PT" smtClean="0"/>
              <a:t>Clique para editar o estilo</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smtClean="0"/>
              <a:t>Clique para editar o estilo do subtítulo do Modelo Global</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1/27/2020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t-PT" smtClean="0"/>
              <a:t>Clique para editar o estilo</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dirty="0"/>
          </a:p>
        </p:txBody>
      </p:sp>
      <p:sp>
        <p:nvSpPr>
          <p:cNvPr id="3" name="Content Placeholder 2"/>
          <p:cNvSpPr>
            <a:spLocks noGrp="1"/>
          </p:cNvSpPr>
          <p:nvPr>
            <p:ph idx="1"/>
          </p:nvPr>
        </p:nvSpPr>
        <p:spPr/>
        <p:txBody>
          <a:bodyPr/>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t-PT" smtClean="0"/>
              <a:t>Clique para editar o estilo</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smtClean="0"/>
              <a:t>Editar os estilos de texto do Modelo Global</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1/27/2020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t-PT" smtClean="0"/>
              <a:t>Clique para editar o estilo</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t-PT" smtClean="0"/>
              <a:t>Clique para editar o estilo</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Editar os estilos de texto do Modelo Global</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Editar os estilos de texto do Modelo Global</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t-PT" smtClean="0"/>
              <a:t>Clique para editar o estilo</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smtClean="0"/>
              <a:t>Editar os estilos de texto do Modelo Global</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1/27/2020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t-PT" smtClean="0"/>
              <a:t>Clique para editar o estilo</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PT" smtClean="0"/>
              <a:t>Clique no ícone para adicionar uma imagem</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smtClean="0"/>
              <a:t>Editar os estilos de texto do Modelo Global</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1/27/2020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t-PT" smtClean="0"/>
              <a:t>Clique para editar o estilo</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t-PT" smtClean="0"/>
              <a:t>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1/27/2020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themeOverride" Target="../theme/themeOverride1.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49533" y="2416632"/>
            <a:ext cx="9849394" cy="1618028"/>
          </a:xfrm>
        </p:spPr>
        <p:txBody>
          <a:bodyPr/>
          <a:lstStyle/>
          <a:p>
            <a:r>
              <a:rPr lang="en-GB" sz="4000" b="1" dirty="0" smtClean="0">
                <a:solidFill>
                  <a:schemeClr val="bg2">
                    <a:lumMod val="10000"/>
                  </a:schemeClr>
                </a:solidFill>
                <a:effectLst>
                  <a:outerShdw blurRad="38100" dist="38100" dir="2700000" algn="tl">
                    <a:srgbClr val="000000">
                      <a:alpha val="43137"/>
                    </a:srgbClr>
                  </a:outerShdw>
                </a:effectLst>
              </a:rPr>
              <a:t>GREEN </a:t>
            </a:r>
            <a:r>
              <a:rPr lang="en-GB" sz="4000" b="1" dirty="0">
                <a:solidFill>
                  <a:schemeClr val="bg2">
                    <a:lumMod val="10000"/>
                  </a:schemeClr>
                </a:solidFill>
                <a:effectLst>
                  <a:outerShdw blurRad="38100" dist="38100" dir="2700000" algn="tl">
                    <a:srgbClr val="000000">
                      <a:alpha val="43137"/>
                    </a:srgbClr>
                  </a:outerShdw>
                </a:effectLst>
              </a:rPr>
              <a:t>sports </a:t>
            </a:r>
            <a:r>
              <a:rPr lang="en-GB" sz="4000" b="1" dirty="0" smtClean="0">
                <a:solidFill>
                  <a:schemeClr val="bg2">
                    <a:lumMod val="10000"/>
                  </a:schemeClr>
                </a:solidFill>
                <a:effectLst>
                  <a:outerShdw blurRad="38100" dist="38100" dir="2700000" algn="tl">
                    <a:srgbClr val="000000">
                      <a:alpha val="43137"/>
                    </a:srgbClr>
                  </a:outerShdw>
                </a:effectLst>
              </a:rPr>
              <a:t>games </a:t>
            </a:r>
            <a:r>
              <a:rPr lang="en-GB" sz="4000" dirty="0" smtClean="0">
                <a:solidFill>
                  <a:schemeClr val="bg2">
                    <a:lumMod val="10000"/>
                  </a:schemeClr>
                </a:solidFill>
                <a:effectLst>
                  <a:outerShdw blurRad="38100" dist="38100" dir="2700000" algn="tl">
                    <a:srgbClr val="000000">
                      <a:alpha val="43137"/>
                    </a:srgbClr>
                  </a:outerShdw>
                </a:effectLst>
              </a:rPr>
              <a:t>– </a:t>
            </a:r>
            <a:r>
              <a:rPr lang="en-GB" sz="4000" b="1" dirty="0" err="1" smtClean="0">
                <a:solidFill>
                  <a:schemeClr val="bg2">
                    <a:lumMod val="10000"/>
                  </a:schemeClr>
                </a:solidFill>
                <a:effectLst>
                  <a:outerShdw blurRad="38100" dist="38100" dir="2700000" algn="tl">
                    <a:srgbClr val="000000">
                      <a:alpha val="43137"/>
                    </a:srgbClr>
                  </a:outerShdw>
                </a:effectLst>
              </a:rPr>
              <a:t>eyeG</a:t>
            </a:r>
            <a:r>
              <a:rPr lang="en-GB" sz="4000" b="1" dirty="0" smtClean="0">
                <a:solidFill>
                  <a:schemeClr val="bg2">
                    <a:lumMod val="10000"/>
                  </a:schemeClr>
                </a:solidFill>
                <a:effectLst>
                  <a:outerShdw blurRad="38100" dist="38100" dir="2700000" algn="tl">
                    <a:srgbClr val="000000">
                      <a:alpha val="43137"/>
                    </a:srgbClr>
                  </a:outerShdw>
                </a:effectLst>
              </a:rPr>
              <a:t/>
            </a:r>
            <a:br>
              <a:rPr lang="en-GB" sz="4000" b="1" dirty="0" smtClean="0">
                <a:solidFill>
                  <a:schemeClr val="bg2">
                    <a:lumMod val="10000"/>
                  </a:schemeClr>
                </a:solidFill>
                <a:effectLst>
                  <a:outerShdw blurRad="38100" dist="38100" dir="2700000" algn="tl">
                    <a:srgbClr val="000000">
                      <a:alpha val="43137"/>
                    </a:srgbClr>
                  </a:outerShdw>
                </a:effectLst>
              </a:rPr>
            </a:br>
            <a:r>
              <a:rPr lang="en-GB" sz="4000" b="1" dirty="0">
                <a:solidFill>
                  <a:schemeClr val="bg2">
                    <a:lumMod val="10000"/>
                  </a:schemeClr>
                </a:solidFill>
                <a:effectLst>
                  <a:outerShdw blurRad="38100" dist="38100" dir="2700000" algn="tl">
                    <a:srgbClr val="000000">
                      <a:alpha val="43137"/>
                    </a:srgbClr>
                  </a:outerShdw>
                </a:effectLst>
              </a:rPr>
              <a:t/>
            </a:r>
            <a:br>
              <a:rPr lang="en-GB" sz="4000" b="1" dirty="0">
                <a:solidFill>
                  <a:schemeClr val="bg2">
                    <a:lumMod val="10000"/>
                  </a:schemeClr>
                </a:solidFill>
                <a:effectLst>
                  <a:outerShdw blurRad="38100" dist="38100" dir="2700000" algn="tl">
                    <a:srgbClr val="000000">
                      <a:alpha val="43137"/>
                    </a:srgbClr>
                  </a:outerShdw>
                </a:effectLst>
              </a:rPr>
            </a:br>
            <a:r>
              <a:rPr lang="en-GB" sz="2800" b="1" dirty="0" smtClean="0">
                <a:solidFill>
                  <a:schemeClr val="bg2">
                    <a:lumMod val="10000"/>
                  </a:schemeClr>
                </a:solidFill>
                <a:effectLst>
                  <a:outerShdw blurRad="38100" dist="38100" dir="2700000" algn="tl">
                    <a:srgbClr val="000000">
                      <a:alpha val="43137"/>
                    </a:srgbClr>
                  </a:outerShdw>
                </a:effectLst>
              </a:rPr>
              <a:t>Project presentation</a:t>
            </a:r>
            <a:endParaRPr lang="pt-PT" sz="2800" b="1" dirty="0">
              <a:solidFill>
                <a:schemeClr val="bg2">
                  <a:lumMod val="10000"/>
                </a:schemeClr>
              </a:solidFill>
              <a:effectLst>
                <a:outerShdw blurRad="38100" dist="38100" dir="2700000" algn="tl">
                  <a:srgbClr val="000000">
                    <a:alpha val="43137"/>
                  </a:srgbClr>
                </a:outerShdw>
              </a:effectLst>
            </a:endParaRPr>
          </a:p>
        </p:txBody>
      </p:sp>
      <p:sp>
        <p:nvSpPr>
          <p:cNvPr id="3" name="Subtítulo 2"/>
          <p:cNvSpPr>
            <a:spLocks noGrp="1"/>
          </p:cNvSpPr>
          <p:nvPr>
            <p:ph type="subTitle" idx="1"/>
          </p:nvPr>
        </p:nvSpPr>
        <p:spPr>
          <a:xfrm>
            <a:off x="1750423" y="4676504"/>
            <a:ext cx="9248504" cy="1097281"/>
          </a:xfrm>
        </p:spPr>
        <p:txBody>
          <a:bodyPr>
            <a:normAutofit/>
          </a:bodyPr>
          <a:lstStyle/>
          <a:p>
            <a:r>
              <a:rPr lang="en-GB" sz="2200" i="1" dirty="0" smtClean="0">
                <a:solidFill>
                  <a:schemeClr val="bg2">
                    <a:lumMod val="10000"/>
                  </a:schemeClr>
                </a:solidFill>
                <a:effectLst>
                  <a:outerShdw blurRad="38100" dist="38100" dir="2700000" algn="tl">
                    <a:srgbClr val="000000">
                      <a:alpha val="43137"/>
                    </a:srgbClr>
                  </a:outerShdw>
                </a:effectLst>
              </a:rPr>
              <a:t>Kick-off </a:t>
            </a:r>
            <a:r>
              <a:rPr lang="en-GB" sz="2200" i="1" dirty="0">
                <a:solidFill>
                  <a:schemeClr val="bg2">
                    <a:lumMod val="10000"/>
                  </a:schemeClr>
                </a:solidFill>
                <a:effectLst>
                  <a:outerShdw blurRad="38100" dist="38100" dir="2700000" algn="tl">
                    <a:srgbClr val="000000">
                      <a:alpha val="43137"/>
                    </a:srgbClr>
                  </a:outerShdw>
                </a:effectLst>
              </a:rPr>
              <a:t>meeting – Gondomar, </a:t>
            </a:r>
            <a:r>
              <a:rPr lang="en-GB" sz="2200" i="1" dirty="0" smtClean="0">
                <a:solidFill>
                  <a:schemeClr val="bg2">
                    <a:lumMod val="10000"/>
                  </a:schemeClr>
                </a:solidFill>
                <a:effectLst>
                  <a:outerShdw blurRad="38100" dist="38100" dir="2700000" algn="tl">
                    <a:srgbClr val="000000">
                      <a:alpha val="43137"/>
                    </a:srgbClr>
                  </a:outerShdw>
                </a:effectLst>
              </a:rPr>
              <a:t>Portugal</a:t>
            </a:r>
          </a:p>
          <a:p>
            <a:endParaRPr lang="en-GB" sz="1800" i="1" dirty="0">
              <a:solidFill>
                <a:schemeClr val="bg2">
                  <a:lumMod val="10000"/>
                </a:schemeClr>
              </a:solidFill>
              <a:effectLst>
                <a:outerShdw blurRad="38100" dist="38100" dir="2700000" algn="tl">
                  <a:srgbClr val="000000">
                    <a:alpha val="43137"/>
                  </a:srgbClr>
                </a:outerShdw>
              </a:effectLst>
            </a:endParaRPr>
          </a:p>
          <a:p>
            <a:pPr algn="r"/>
            <a:r>
              <a:rPr lang="en-GB" sz="1600" i="1" dirty="0" smtClean="0">
                <a:solidFill>
                  <a:schemeClr val="bg2">
                    <a:lumMod val="10000"/>
                  </a:schemeClr>
                </a:solidFill>
                <a:effectLst>
                  <a:outerShdw blurRad="38100" dist="38100" dir="2700000" algn="tl">
                    <a:srgbClr val="000000">
                      <a:alpha val="43137"/>
                    </a:srgbClr>
                  </a:outerShdw>
                </a:effectLst>
              </a:rPr>
              <a:t>Held </a:t>
            </a:r>
            <a:r>
              <a:rPr lang="en-GB" sz="1600" i="1" dirty="0">
                <a:solidFill>
                  <a:schemeClr val="bg2">
                    <a:lumMod val="10000"/>
                  </a:schemeClr>
                </a:solidFill>
                <a:effectLst>
                  <a:outerShdw blurRad="38100" dist="38100" dir="2700000" algn="tl">
                    <a:srgbClr val="000000">
                      <a:alpha val="43137"/>
                    </a:srgbClr>
                  </a:outerShdw>
                </a:effectLst>
              </a:rPr>
              <a:t>from </a:t>
            </a:r>
            <a:r>
              <a:rPr lang="en-GB" sz="1600" i="1" dirty="0" smtClean="0">
                <a:solidFill>
                  <a:schemeClr val="bg2">
                    <a:lumMod val="10000"/>
                  </a:schemeClr>
                </a:solidFill>
                <a:effectLst>
                  <a:outerShdw blurRad="38100" dist="38100" dir="2700000" algn="tl">
                    <a:srgbClr val="000000">
                      <a:alpha val="43137"/>
                    </a:srgbClr>
                  </a:outerShdw>
                </a:effectLst>
              </a:rPr>
              <a:t>27th </a:t>
            </a:r>
            <a:r>
              <a:rPr lang="en-GB" sz="1600" i="1" dirty="0">
                <a:solidFill>
                  <a:schemeClr val="bg2">
                    <a:lumMod val="10000"/>
                  </a:schemeClr>
                </a:solidFill>
                <a:effectLst>
                  <a:outerShdw blurRad="38100" dist="38100" dir="2700000" algn="tl">
                    <a:srgbClr val="000000">
                      <a:alpha val="43137"/>
                    </a:srgbClr>
                  </a:outerShdw>
                </a:effectLst>
              </a:rPr>
              <a:t>to </a:t>
            </a:r>
            <a:r>
              <a:rPr lang="en-GB" sz="1600" i="1" dirty="0" smtClean="0">
                <a:solidFill>
                  <a:schemeClr val="bg2">
                    <a:lumMod val="10000"/>
                  </a:schemeClr>
                </a:solidFill>
                <a:effectLst>
                  <a:outerShdw blurRad="38100" dist="38100" dir="2700000" algn="tl">
                    <a:srgbClr val="000000">
                      <a:alpha val="43137"/>
                    </a:srgbClr>
                  </a:outerShdw>
                </a:effectLst>
              </a:rPr>
              <a:t>30th </a:t>
            </a:r>
            <a:r>
              <a:rPr lang="en-GB" sz="1600" i="1" dirty="0">
                <a:solidFill>
                  <a:schemeClr val="bg2">
                    <a:lumMod val="10000"/>
                  </a:schemeClr>
                </a:solidFill>
                <a:effectLst>
                  <a:outerShdw blurRad="38100" dist="38100" dir="2700000" algn="tl">
                    <a:srgbClr val="000000">
                      <a:alpha val="43137"/>
                    </a:srgbClr>
                  </a:outerShdw>
                </a:effectLst>
              </a:rPr>
              <a:t>of January </a:t>
            </a:r>
            <a:r>
              <a:rPr lang="en-GB" sz="1600" i="1" dirty="0" smtClean="0">
                <a:solidFill>
                  <a:schemeClr val="bg2">
                    <a:lumMod val="10000"/>
                  </a:schemeClr>
                </a:solidFill>
                <a:effectLst>
                  <a:outerShdw blurRad="38100" dist="38100" dir="2700000" algn="tl">
                    <a:srgbClr val="000000">
                      <a:alpha val="43137"/>
                    </a:srgbClr>
                  </a:outerShdw>
                </a:effectLst>
              </a:rPr>
              <a:t>2020</a:t>
            </a:r>
            <a:endParaRPr lang="pt-PT" sz="1600" dirty="0">
              <a:solidFill>
                <a:schemeClr val="bg2">
                  <a:lumMod val="10000"/>
                </a:schemeClr>
              </a:solidFill>
              <a:effectLst>
                <a:outerShdw blurRad="38100" dist="38100" dir="2700000" algn="tl">
                  <a:srgbClr val="000000">
                    <a:alpha val="43137"/>
                  </a:srgbClr>
                </a:outerShdw>
              </a:effectLst>
            </a:endParaRPr>
          </a:p>
          <a:p>
            <a:endParaRPr lang="pt-PT" sz="1600" dirty="0"/>
          </a:p>
        </p:txBody>
      </p:sp>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20074" y="444293"/>
            <a:ext cx="3478853" cy="783442"/>
          </a:xfrm>
          <a:prstGeom prst="rect">
            <a:avLst/>
          </a:prstGeom>
        </p:spPr>
      </p:pic>
      <p:pic>
        <p:nvPicPr>
          <p:cNvPr id="6" name="Image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63154" y="309666"/>
            <a:ext cx="2609346" cy="1504538"/>
          </a:xfrm>
          <a:prstGeom prst="rect">
            <a:avLst/>
          </a:prstGeom>
        </p:spPr>
      </p:pic>
    </p:spTree>
    <p:extLst>
      <p:ext uri="{BB962C8B-B14F-4D97-AF65-F5344CB8AC3E}">
        <p14:creationId xmlns:p14="http://schemas.microsoft.com/office/powerpoint/2010/main" val="21762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9897" y="254725"/>
            <a:ext cx="3122023" cy="803366"/>
          </a:xfrm>
        </p:spPr>
        <p:txBody>
          <a:bodyPr/>
          <a:lstStyle/>
          <a:p>
            <a:r>
              <a:rPr lang="pt-PT" dirty="0" smtClean="0"/>
              <a:t># </a:t>
            </a:r>
            <a:r>
              <a:rPr lang="pt-PT" dirty="0" err="1"/>
              <a:t>Activity</a:t>
            </a:r>
            <a:r>
              <a:rPr lang="pt-PT" dirty="0"/>
              <a:t> 1</a:t>
            </a:r>
          </a:p>
        </p:txBody>
      </p:sp>
      <p:sp>
        <p:nvSpPr>
          <p:cNvPr id="3" name="Retângulo 2"/>
          <p:cNvSpPr/>
          <p:nvPr/>
        </p:nvSpPr>
        <p:spPr>
          <a:xfrm>
            <a:off x="991545" y="1533255"/>
            <a:ext cx="10804215" cy="4524315"/>
          </a:xfrm>
          <a:prstGeom prst="rect">
            <a:avLst/>
          </a:prstGeom>
        </p:spPr>
        <p:txBody>
          <a:bodyPr wrap="square">
            <a:spAutoFit/>
          </a:bodyPr>
          <a:lstStyle/>
          <a:p>
            <a:pPr algn="just">
              <a:spcAft>
                <a:spcPts val="0"/>
              </a:spcAft>
            </a:pPr>
            <a:r>
              <a:rPr lang="en-GB" i="1" u="sng" dirty="0">
                <a:latin typeface="Tahoma" panose="020B0604030504040204" pitchFamily="34" charset="0"/>
                <a:ea typeface="Times New Roman" panose="02020603050405020304" pitchFamily="18" charset="0"/>
              </a:rPr>
              <a:t>Kick-off meeting – January </a:t>
            </a:r>
            <a:r>
              <a:rPr lang="en-GB" i="1" u="sng" dirty="0" smtClean="0">
                <a:latin typeface="Tahoma" panose="020B0604030504040204" pitchFamily="34" charset="0"/>
                <a:ea typeface="Times New Roman" panose="02020603050405020304" pitchFamily="18" charset="0"/>
              </a:rPr>
              <a:t>2020</a:t>
            </a:r>
          </a:p>
          <a:p>
            <a:pPr algn="just">
              <a:spcAft>
                <a:spcPts val="0"/>
              </a:spcAft>
            </a:pPr>
            <a:endParaRPr lang="pt-PT" u="sng" dirty="0">
              <a:latin typeface="Times New Roman" panose="02020603050405020304" pitchFamily="18" charset="0"/>
              <a:ea typeface="Times New Roman" panose="02020603050405020304" pitchFamily="18" charset="0"/>
            </a:endParaRPr>
          </a:p>
          <a:p>
            <a:pPr algn="just">
              <a:spcAft>
                <a:spcPts val="0"/>
              </a:spcAft>
            </a:pPr>
            <a:r>
              <a:rPr lang="en-GB" dirty="0">
                <a:latin typeface="Tahoma" panose="020B0604030504040204" pitchFamily="34" charset="0"/>
                <a:ea typeface="Times New Roman" panose="02020603050405020304" pitchFamily="18" charset="0"/>
              </a:rPr>
              <a:t>Where: Gondomar, </a:t>
            </a:r>
            <a:r>
              <a:rPr lang="en-GB" dirty="0" smtClean="0">
                <a:latin typeface="Tahoma" panose="020B0604030504040204" pitchFamily="34" charset="0"/>
                <a:ea typeface="Times New Roman" panose="02020603050405020304" pitchFamily="18" charset="0"/>
              </a:rPr>
              <a:t>Portugal</a:t>
            </a:r>
          </a:p>
          <a:p>
            <a:pPr algn="just">
              <a:spcAft>
                <a:spcPts val="0"/>
              </a:spcAft>
            </a:pPr>
            <a:endParaRPr lang="en-GB" dirty="0">
              <a:latin typeface="Tahoma" panose="020B0604030504040204" pitchFamily="34" charset="0"/>
              <a:ea typeface="Times New Roman" panose="02020603050405020304" pitchFamily="18" charset="0"/>
            </a:endParaRPr>
          </a:p>
          <a:p>
            <a:pPr algn="just">
              <a:spcAft>
                <a:spcPts val="0"/>
              </a:spcAft>
            </a:pPr>
            <a:r>
              <a:rPr lang="en-US" dirty="0">
                <a:latin typeface="Tahoma" panose="020B0604030504040204" pitchFamily="34" charset="0"/>
                <a:ea typeface="Times New Roman" panose="02020603050405020304" pitchFamily="18" charset="0"/>
              </a:rPr>
              <a:t>A representative of each of the partners – project officer - will travel to Gondomar, Portugal, where a 4 days meeting (including arrivals and departures) with the project coordinator and the communication / </a:t>
            </a:r>
            <a:r>
              <a:rPr lang="en-US" dirty="0" smtClean="0">
                <a:latin typeface="Tahoma" panose="020B0604030504040204" pitchFamily="34" charset="0"/>
                <a:ea typeface="Times New Roman" panose="02020603050405020304" pitchFamily="18" charset="0"/>
              </a:rPr>
              <a:t>facilitator </a:t>
            </a:r>
            <a:r>
              <a:rPr lang="en-US" dirty="0">
                <a:latin typeface="Tahoma" panose="020B0604030504040204" pitchFamily="34" charset="0"/>
                <a:ea typeface="Times New Roman" panose="02020603050405020304" pitchFamily="18" charset="0"/>
              </a:rPr>
              <a:t>officer, will be held. </a:t>
            </a:r>
            <a:endParaRPr lang="en-GB" dirty="0" smtClean="0">
              <a:latin typeface="Tahoma" panose="020B0604030504040204" pitchFamily="34" charset="0"/>
              <a:ea typeface="Times New Roman" panose="02020603050405020304" pitchFamily="18" charset="0"/>
            </a:endParaRPr>
          </a:p>
          <a:p>
            <a:pPr algn="just">
              <a:spcAft>
                <a:spcPts val="0"/>
              </a:spcAft>
            </a:pPr>
            <a:endParaRPr lang="pt-PT" dirty="0">
              <a:latin typeface="Times New Roman" panose="02020603050405020304" pitchFamily="18" charset="0"/>
              <a:ea typeface="Times New Roman" panose="02020603050405020304" pitchFamily="18" charset="0"/>
            </a:endParaRPr>
          </a:p>
          <a:p>
            <a:pPr algn="just">
              <a:spcAft>
                <a:spcPts val="0"/>
              </a:spcAft>
            </a:pPr>
            <a:r>
              <a:rPr lang="en-GB" dirty="0" smtClean="0">
                <a:latin typeface="Tahoma" panose="020B0604030504040204" pitchFamily="34" charset="0"/>
                <a:ea typeface="Times New Roman" panose="02020603050405020304" pitchFamily="18" charset="0"/>
              </a:rPr>
              <a:t>The </a:t>
            </a:r>
            <a:r>
              <a:rPr lang="en-GB" dirty="0">
                <a:latin typeface="Tahoma" panose="020B0604030504040204" pitchFamily="34" charset="0"/>
                <a:ea typeface="Times New Roman" panose="02020603050405020304" pitchFamily="18" charset="0"/>
              </a:rPr>
              <a:t>aims of the meeting are</a:t>
            </a:r>
            <a:r>
              <a:rPr lang="en-GB" dirty="0" smtClean="0">
                <a:latin typeface="Tahoma" panose="020B0604030504040204" pitchFamily="34" charset="0"/>
                <a:ea typeface="Times New Roman" panose="02020603050405020304" pitchFamily="18" charset="0"/>
              </a:rPr>
              <a:t>:</a:t>
            </a:r>
          </a:p>
          <a:p>
            <a:pPr algn="just">
              <a:spcAft>
                <a:spcPts val="0"/>
              </a:spcAft>
            </a:pPr>
            <a:endParaRPr lang="pt-PT"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n-US" dirty="0" smtClean="0">
                <a:latin typeface="Tahoma" panose="020B0604030504040204" pitchFamily="34" charset="0"/>
                <a:ea typeface="Times New Roman" panose="02020603050405020304" pitchFamily="18" charset="0"/>
              </a:rPr>
              <a:t>To </a:t>
            </a:r>
            <a:r>
              <a:rPr lang="en-US" dirty="0">
                <a:latin typeface="Tahoma" panose="020B0604030504040204" pitchFamily="34" charset="0"/>
                <a:ea typeface="Times New Roman" panose="02020603050405020304" pitchFamily="18" charset="0"/>
              </a:rPr>
              <a:t>share in detail the whole project by the partners and the work that each of them will have to develop individually and collectively more deeply;</a:t>
            </a:r>
          </a:p>
          <a:p>
            <a:pPr marL="342900" lvl="0" indent="-342900" algn="just">
              <a:spcAft>
                <a:spcPts val="0"/>
              </a:spcAft>
              <a:buFont typeface="Symbol" panose="05050102010706020507" pitchFamily="18" charset="2"/>
              <a:buChar char=""/>
            </a:pPr>
            <a:r>
              <a:rPr lang="en-US" dirty="0" smtClean="0">
                <a:latin typeface="Tahoma" panose="020B0604030504040204" pitchFamily="34" charset="0"/>
                <a:ea typeface="Times New Roman" panose="02020603050405020304" pitchFamily="18" charset="0"/>
              </a:rPr>
              <a:t>Co-create </a:t>
            </a:r>
            <a:r>
              <a:rPr lang="en-US" dirty="0">
                <a:latin typeface="Tahoma" panose="020B0604030504040204" pitchFamily="34" charset="0"/>
                <a:ea typeface="Times New Roman" panose="02020603050405020304" pitchFamily="18" charset="0"/>
              </a:rPr>
              <a:t>the implementation, communication and dissemination plan with defined deadlines and responsibilities;</a:t>
            </a:r>
          </a:p>
          <a:p>
            <a:pPr marL="342900" lvl="0" indent="-342900" algn="just">
              <a:spcAft>
                <a:spcPts val="0"/>
              </a:spcAft>
              <a:buFont typeface="Symbol" panose="05050102010706020507" pitchFamily="18" charset="2"/>
              <a:buChar char=""/>
            </a:pPr>
            <a:r>
              <a:rPr lang="en-US" dirty="0" smtClean="0">
                <a:latin typeface="Tahoma" panose="020B0604030504040204" pitchFamily="34" charset="0"/>
                <a:ea typeface="Times New Roman" panose="02020603050405020304" pitchFamily="18" charset="0"/>
              </a:rPr>
              <a:t>Starting </a:t>
            </a:r>
            <a:r>
              <a:rPr lang="en-US" dirty="0">
                <a:latin typeface="Tahoma" panose="020B0604030504040204" pitchFamily="34" charset="0"/>
                <a:ea typeface="Times New Roman" panose="02020603050405020304" pitchFamily="18" charset="0"/>
              </a:rPr>
              <a:t>to define common tools for the Quality Assurance management system (suitable tools to ensure the quality of the deliverables of the activities; monitoring tools, etc.).</a:t>
            </a:r>
          </a:p>
        </p:txBody>
      </p:sp>
      <p:pic>
        <p:nvPicPr>
          <p:cNvPr id="7" name="Image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8" name="Imagem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spTree>
    <p:extLst>
      <p:ext uri="{BB962C8B-B14F-4D97-AF65-F5344CB8AC3E}">
        <p14:creationId xmlns:p14="http://schemas.microsoft.com/office/powerpoint/2010/main" val="40259464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9897" y="254725"/>
            <a:ext cx="3122023" cy="803366"/>
          </a:xfrm>
        </p:spPr>
        <p:txBody>
          <a:bodyPr>
            <a:normAutofit/>
          </a:bodyPr>
          <a:lstStyle/>
          <a:p>
            <a:r>
              <a:rPr lang="pt-PT" dirty="0" smtClean="0"/>
              <a:t># </a:t>
            </a:r>
            <a:r>
              <a:rPr lang="pt-PT" dirty="0" err="1" smtClean="0"/>
              <a:t>Activity</a:t>
            </a:r>
            <a:r>
              <a:rPr lang="pt-PT" dirty="0" smtClean="0"/>
              <a:t> </a:t>
            </a:r>
            <a:r>
              <a:rPr lang="pt-PT" dirty="0"/>
              <a:t>2</a:t>
            </a:r>
          </a:p>
        </p:txBody>
      </p:sp>
      <p:sp>
        <p:nvSpPr>
          <p:cNvPr id="6" name="Retângulo 5"/>
          <p:cNvSpPr/>
          <p:nvPr/>
        </p:nvSpPr>
        <p:spPr>
          <a:xfrm>
            <a:off x="809897" y="1310874"/>
            <a:ext cx="11273485" cy="646331"/>
          </a:xfrm>
          <a:prstGeom prst="rect">
            <a:avLst/>
          </a:prstGeom>
        </p:spPr>
        <p:txBody>
          <a:bodyPr wrap="square">
            <a:spAutoFit/>
          </a:bodyPr>
          <a:lstStyle/>
          <a:p>
            <a:r>
              <a:rPr lang="en-US" i="1" u="sng" dirty="0">
                <a:latin typeface="Tahoma" panose="020B0604030504040204" pitchFamily="34" charset="0"/>
                <a:ea typeface="Times New Roman" panose="02020603050405020304" pitchFamily="18" charset="0"/>
              </a:rPr>
              <a:t>Create the Strategies and Tools for Effective Green Citizen Participation with Traditional Sports and Games Handbook</a:t>
            </a:r>
            <a:endParaRPr lang="pt-PT" dirty="0"/>
          </a:p>
        </p:txBody>
      </p:sp>
      <p:sp>
        <p:nvSpPr>
          <p:cNvPr id="7" name="Retângulo 6"/>
          <p:cNvSpPr/>
          <p:nvPr/>
        </p:nvSpPr>
        <p:spPr>
          <a:xfrm>
            <a:off x="883920" y="1973669"/>
            <a:ext cx="10911840" cy="2959272"/>
          </a:xfrm>
          <a:prstGeom prst="rect">
            <a:avLst/>
          </a:prstGeom>
        </p:spPr>
        <p:txBody>
          <a:bodyPr wrap="square">
            <a:spAutoFit/>
          </a:bodyPr>
          <a:lstStyle/>
          <a:p>
            <a:pPr algn="just">
              <a:lnSpc>
                <a:spcPct val="115000"/>
              </a:lnSpc>
              <a:spcAft>
                <a:spcPts val="0"/>
              </a:spcAft>
            </a:pPr>
            <a:r>
              <a:rPr lang="en-US" dirty="0">
                <a:latin typeface="Tahoma" panose="020B0604030504040204" pitchFamily="34" charset="0"/>
                <a:ea typeface="Times New Roman" panose="02020603050405020304" pitchFamily="18" charset="0"/>
              </a:rPr>
              <a:t>In this activity each partner through its project officer will research and gather a set of knowledge, tools, and skills to better implement participatory processes inherent to citizen participation, describing the attitudes (behavioral component) and knowledge necessary for their </a:t>
            </a:r>
            <a:r>
              <a:rPr lang="en-US" dirty="0" smtClean="0">
                <a:latin typeface="Tahoma" panose="020B0604030504040204" pitchFamily="34" charset="0"/>
                <a:ea typeface="Times New Roman" panose="02020603050405020304" pitchFamily="18" charset="0"/>
              </a:rPr>
              <a:t>execution.</a:t>
            </a:r>
          </a:p>
          <a:p>
            <a:pPr algn="just">
              <a:lnSpc>
                <a:spcPct val="115000"/>
              </a:lnSpc>
              <a:spcAft>
                <a:spcPts val="0"/>
              </a:spcAft>
            </a:pPr>
            <a:endParaRPr lang="en-US" dirty="0">
              <a:latin typeface="Tahoma" panose="020B0604030504040204" pitchFamily="34" charset="0"/>
              <a:ea typeface="Times New Roman" panose="02020603050405020304" pitchFamily="18" charset="0"/>
            </a:endParaRPr>
          </a:p>
          <a:p>
            <a:pPr algn="just">
              <a:lnSpc>
                <a:spcPct val="115000"/>
              </a:lnSpc>
              <a:spcAft>
                <a:spcPts val="0"/>
              </a:spcAft>
            </a:pPr>
            <a:r>
              <a:rPr lang="en-US" dirty="0" smtClean="0">
                <a:latin typeface="Tahoma" panose="020B0604030504040204" pitchFamily="34" charset="0"/>
                <a:ea typeface="Times New Roman" panose="02020603050405020304" pitchFamily="18" charset="0"/>
              </a:rPr>
              <a:t>All </a:t>
            </a:r>
            <a:r>
              <a:rPr lang="en-US" dirty="0">
                <a:latin typeface="Tahoma" panose="020B0604030504040204" pitchFamily="34" charset="0"/>
                <a:ea typeface="Times New Roman" panose="02020603050405020304" pitchFamily="18" charset="0"/>
              </a:rPr>
              <a:t>this set of knowledge, tools, and skills considered the most important and agreed by all partners will be gathered in a handbook. Take into consideration the timeline of the project, no more than 20 pages should be embrace in this Handbook.</a:t>
            </a:r>
            <a:r>
              <a:rPr lang="en-GB" dirty="0" smtClean="0">
                <a:latin typeface="Tahoma" panose="020B0604030504040204" pitchFamily="34" charset="0"/>
                <a:ea typeface="Times New Roman" panose="02020603050405020304" pitchFamily="18" charset="0"/>
              </a:rPr>
              <a:t> </a:t>
            </a:r>
          </a:p>
          <a:p>
            <a:pPr algn="just">
              <a:lnSpc>
                <a:spcPct val="115000"/>
              </a:lnSpc>
              <a:spcAft>
                <a:spcPts val="0"/>
              </a:spcAft>
            </a:pPr>
            <a:endParaRPr lang="en-GB" dirty="0">
              <a:latin typeface="Tahoma" panose="020B0604030504040204" pitchFamily="34" charset="0"/>
              <a:ea typeface="Times New Roman" panose="02020603050405020304" pitchFamily="18" charset="0"/>
            </a:endParaRPr>
          </a:p>
          <a:p>
            <a:pPr algn="just">
              <a:lnSpc>
                <a:spcPct val="115000"/>
              </a:lnSpc>
              <a:spcAft>
                <a:spcPts val="0"/>
              </a:spcAft>
            </a:pPr>
            <a:r>
              <a:rPr lang="en-US" dirty="0">
                <a:latin typeface="Tahoma" panose="020B0604030504040204" pitchFamily="34" charset="0"/>
                <a:ea typeface="Times New Roman" panose="02020603050405020304" pitchFamily="18" charset="0"/>
              </a:rPr>
              <a:t>Duration: 2 </a:t>
            </a:r>
            <a:r>
              <a:rPr lang="en-US" dirty="0" smtClean="0">
                <a:latin typeface="Tahoma" panose="020B0604030504040204" pitchFamily="34" charset="0"/>
                <a:ea typeface="Times New Roman" panose="02020603050405020304" pitchFamily="18" charset="0"/>
              </a:rPr>
              <a:t>+ </a:t>
            </a:r>
            <a:r>
              <a:rPr lang="en-US" dirty="0">
                <a:latin typeface="Tahoma" panose="020B0604030504040204" pitchFamily="34" charset="0"/>
                <a:ea typeface="Times New Roman" panose="02020603050405020304" pitchFamily="18" charset="0"/>
              </a:rPr>
              <a:t>0,5 </a:t>
            </a:r>
            <a:r>
              <a:rPr lang="en-US" dirty="0" smtClean="0">
                <a:latin typeface="Tahoma" panose="020B0604030504040204" pitchFamily="34" charset="0"/>
                <a:ea typeface="Times New Roman" panose="02020603050405020304" pitchFamily="18" charset="0"/>
              </a:rPr>
              <a:t>months </a:t>
            </a:r>
            <a:r>
              <a:rPr lang="en-US" dirty="0">
                <a:latin typeface="Tahoma" panose="020B0604030504040204" pitchFamily="34" charset="0"/>
                <a:ea typeface="Times New Roman" panose="02020603050405020304" pitchFamily="18" charset="0"/>
              </a:rPr>
              <a:t>for final reviews and translations in each language partners = </a:t>
            </a:r>
            <a:r>
              <a:rPr lang="en-US" u="sng" dirty="0">
                <a:latin typeface="Tahoma" panose="020B0604030504040204" pitchFamily="34" charset="0"/>
                <a:ea typeface="Times New Roman" panose="02020603050405020304" pitchFamily="18" charset="0"/>
              </a:rPr>
              <a:t>2,5 months</a:t>
            </a:r>
            <a:endParaRPr lang="pt-PT" sz="2800" u="sng" dirty="0">
              <a:effectLst/>
              <a:latin typeface="Times New Roman" panose="02020603050405020304" pitchFamily="18" charset="0"/>
              <a:ea typeface="Times New Roman" panose="02020603050405020304" pitchFamily="18" charset="0"/>
            </a:endParaRPr>
          </a:p>
        </p:txBody>
      </p:sp>
      <p:sp>
        <p:nvSpPr>
          <p:cNvPr id="9" name="Retângulo 8"/>
          <p:cNvSpPr/>
          <p:nvPr/>
        </p:nvSpPr>
        <p:spPr>
          <a:xfrm>
            <a:off x="883920" y="5271901"/>
            <a:ext cx="10911840" cy="1477328"/>
          </a:xfrm>
          <a:prstGeom prst="rect">
            <a:avLst/>
          </a:prstGeom>
          <a:solidFill>
            <a:schemeClr val="accent2"/>
          </a:solidFill>
        </p:spPr>
        <p:txBody>
          <a:bodyPr wrap="square">
            <a:spAutoFit/>
          </a:bodyPr>
          <a:lstStyle/>
          <a:p>
            <a:pPr algn="just"/>
            <a:r>
              <a:rPr lang="en-US" dirty="0"/>
              <a:t>All the partners must be fulfilling their role on the research and must be fulfilling their role in the translation to their mother tongue.</a:t>
            </a:r>
          </a:p>
          <a:p>
            <a:pPr algn="just"/>
            <a:r>
              <a:rPr lang="en-US" u="sng" dirty="0"/>
              <a:t>A2 Final deliverable</a:t>
            </a:r>
            <a:r>
              <a:rPr lang="en-US" dirty="0"/>
              <a:t>: one Handbook of Strategies and Tools for Effective Green Citizen Participation with Sports and Games, translated into each mother tongue (Deliverable add value proposal: Open Educational Resource available to all citizens and communities).</a:t>
            </a:r>
          </a:p>
        </p:txBody>
      </p:sp>
      <p:pic>
        <p:nvPicPr>
          <p:cNvPr id="10" name="Imagem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11" name="Imagem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spTree>
    <p:extLst>
      <p:ext uri="{BB962C8B-B14F-4D97-AF65-F5344CB8AC3E}">
        <p14:creationId xmlns:p14="http://schemas.microsoft.com/office/powerpoint/2010/main" val="20246405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9897" y="254725"/>
            <a:ext cx="3122023" cy="803366"/>
          </a:xfrm>
        </p:spPr>
        <p:txBody>
          <a:bodyPr>
            <a:normAutofit/>
          </a:bodyPr>
          <a:lstStyle/>
          <a:p>
            <a:r>
              <a:rPr lang="pt-PT" dirty="0" smtClean="0"/>
              <a:t># </a:t>
            </a:r>
            <a:r>
              <a:rPr lang="pt-PT" dirty="0" err="1" smtClean="0"/>
              <a:t>Activity</a:t>
            </a:r>
            <a:r>
              <a:rPr lang="pt-PT" dirty="0" smtClean="0"/>
              <a:t> 3</a:t>
            </a:r>
            <a:endParaRPr lang="pt-PT" dirty="0"/>
          </a:p>
        </p:txBody>
      </p:sp>
      <p:sp>
        <p:nvSpPr>
          <p:cNvPr id="6" name="Retângulo 5"/>
          <p:cNvSpPr/>
          <p:nvPr/>
        </p:nvSpPr>
        <p:spPr>
          <a:xfrm>
            <a:off x="809897" y="1310874"/>
            <a:ext cx="11273485" cy="369332"/>
          </a:xfrm>
          <a:prstGeom prst="rect">
            <a:avLst/>
          </a:prstGeom>
        </p:spPr>
        <p:txBody>
          <a:bodyPr wrap="square">
            <a:spAutoFit/>
          </a:bodyPr>
          <a:lstStyle/>
          <a:p>
            <a:r>
              <a:rPr lang="en-US" i="1" u="sng" dirty="0">
                <a:latin typeface="Tahoma" panose="020B0604030504040204" pitchFamily="34" charset="0"/>
                <a:ea typeface="Times New Roman" panose="02020603050405020304" pitchFamily="18" charset="0"/>
              </a:rPr>
              <a:t>Create the Green Sports Manager’s Guidelines: Citizen Participation Evaluating</a:t>
            </a:r>
            <a:r>
              <a:rPr lang="en-GB" i="1" u="sng" dirty="0">
                <a:latin typeface="Tahoma" panose="020B0604030504040204" pitchFamily="34" charset="0"/>
                <a:ea typeface="Times New Roman" panose="02020603050405020304" pitchFamily="18" charset="0"/>
              </a:rPr>
              <a:t> </a:t>
            </a:r>
            <a:endParaRPr lang="pt-PT" i="1" u="sng" dirty="0">
              <a:latin typeface="Tahoma" panose="020B0604030504040204" pitchFamily="34" charset="0"/>
              <a:ea typeface="Times New Roman" panose="02020603050405020304" pitchFamily="18" charset="0"/>
            </a:endParaRPr>
          </a:p>
        </p:txBody>
      </p:sp>
      <p:sp>
        <p:nvSpPr>
          <p:cNvPr id="7" name="Retângulo 6"/>
          <p:cNvSpPr/>
          <p:nvPr/>
        </p:nvSpPr>
        <p:spPr>
          <a:xfrm>
            <a:off x="883920" y="1985693"/>
            <a:ext cx="10911840" cy="2585323"/>
          </a:xfrm>
          <a:prstGeom prst="rect">
            <a:avLst/>
          </a:prstGeom>
        </p:spPr>
        <p:txBody>
          <a:bodyPr wrap="square">
            <a:spAutoFit/>
          </a:bodyPr>
          <a:lstStyle/>
          <a:p>
            <a:pPr algn="just"/>
            <a:r>
              <a:rPr lang="en-US" dirty="0">
                <a:latin typeface="Tahoma" panose="020B0604030504040204" pitchFamily="34" charset="0"/>
                <a:ea typeface="Times New Roman" panose="02020603050405020304" pitchFamily="18" charset="0"/>
              </a:rPr>
              <a:t>In this activity each partner through its project officer will research and gather a set of practical tools for: (a) Evaluating the Implementation and Management of Green Citizen Participation, and; (b) Evaluating the Impact of Green Citizen Participation</a:t>
            </a:r>
            <a:r>
              <a:rPr lang="en-US" dirty="0" smtClean="0">
                <a:latin typeface="Tahoma" panose="020B0604030504040204" pitchFamily="34" charset="0"/>
                <a:ea typeface="Times New Roman" panose="02020603050405020304" pitchFamily="18" charset="0"/>
              </a:rPr>
              <a:t>.</a:t>
            </a:r>
          </a:p>
          <a:p>
            <a:pPr algn="just"/>
            <a:endParaRPr lang="en-US" dirty="0">
              <a:latin typeface="Tahoma" panose="020B0604030504040204" pitchFamily="34" charset="0"/>
              <a:ea typeface="Times New Roman" panose="02020603050405020304" pitchFamily="18" charset="0"/>
            </a:endParaRPr>
          </a:p>
          <a:p>
            <a:pPr algn="just"/>
            <a:r>
              <a:rPr lang="en-US" dirty="0">
                <a:latin typeface="Tahoma" panose="020B0604030504040204" pitchFamily="34" charset="0"/>
                <a:ea typeface="Times New Roman" panose="02020603050405020304" pitchFamily="18" charset="0"/>
              </a:rPr>
              <a:t>All the tools considered the most important in point (a) and (b) will be agreed by all partners gathered in this Green Sports Manager’s Guidelines: Citizen Participation Evaluating. Take into consideration the timeline of the project, no more than 10 tools should be embrace in this specific Guidelines</a:t>
            </a:r>
            <a:r>
              <a:rPr lang="en-US" dirty="0" smtClean="0">
                <a:latin typeface="Tahoma" panose="020B0604030504040204" pitchFamily="34" charset="0"/>
                <a:ea typeface="Times New Roman" panose="02020603050405020304" pitchFamily="18" charset="0"/>
              </a:rPr>
              <a:t>.</a:t>
            </a:r>
          </a:p>
          <a:p>
            <a:pPr algn="just"/>
            <a:endParaRPr lang="en-US" dirty="0">
              <a:latin typeface="Tahoma" panose="020B0604030504040204" pitchFamily="34" charset="0"/>
              <a:ea typeface="Times New Roman" panose="02020603050405020304" pitchFamily="18" charset="0"/>
            </a:endParaRPr>
          </a:p>
          <a:p>
            <a:pPr algn="just"/>
            <a:r>
              <a:rPr lang="en-US" dirty="0">
                <a:latin typeface="Tahoma" panose="020B0604030504040204" pitchFamily="34" charset="0"/>
                <a:ea typeface="Times New Roman" panose="02020603050405020304" pitchFamily="18" charset="0"/>
              </a:rPr>
              <a:t>Duration: </a:t>
            </a:r>
            <a:r>
              <a:rPr lang="en-US" dirty="0" smtClean="0">
                <a:latin typeface="Tahoma" panose="020B0604030504040204" pitchFamily="34" charset="0"/>
                <a:ea typeface="Times New Roman" panose="02020603050405020304" pitchFamily="18" charset="0"/>
              </a:rPr>
              <a:t>1 + </a:t>
            </a:r>
            <a:r>
              <a:rPr lang="en-US" dirty="0">
                <a:latin typeface="Tahoma" panose="020B0604030504040204" pitchFamily="34" charset="0"/>
                <a:ea typeface="Times New Roman" panose="02020603050405020304" pitchFamily="18" charset="0"/>
              </a:rPr>
              <a:t>0,5 </a:t>
            </a:r>
            <a:r>
              <a:rPr lang="en-US" dirty="0" smtClean="0">
                <a:latin typeface="Tahoma" panose="020B0604030504040204" pitchFamily="34" charset="0"/>
                <a:ea typeface="Times New Roman" panose="02020603050405020304" pitchFamily="18" charset="0"/>
              </a:rPr>
              <a:t>months </a:t>
            </a:r>
            <a:r>
              <a:rPr lang="en-US" dirty="0">
                <a:latin typeface="Tahoma" panose="020B0604030504040204" pitchFamily="34" charset="0"/>
                <a:ea typeface="Times New Roman" panose="02020603050405020304" pitchFamily="18" charset="0"/>
              </a:rPr>
              <a:t>for final reviews and translations in each language partners = </a:t>
            </a:r>
            <a:r>
              <a:rPr lang="en-US" u="sng" dirty="0">
                <a:latin typeface="Tahoma" panose="020B0604030504040204" pitchFamily="34" charset="0"/>
                <a:ea typeface="Times New Roman" panose="02020603050405020304" pitchFamily="18" charset="0"/>
              </a:rPr>
              <a:t>1,5 months</a:t>
            </a:r>
          </a:p>
        </p:txBody>
      </p:sp>
      <p:sp>
        <p:nvSpPr>
          <p:cNvPr id="9" name="Retângulo 8"/>
          <p:cNvSpPr/>
          <p:nvPr/>
        </p:nvSpPr>
        <p:spPr>
          <a:xfrm>
            <a:off x="883920" y="5277717"/>
            <a:ext cx="10859589" cy="1477328"/>
          </a:xfrm>
          <a:prstGeom prst="rect">
            <a:avLst/>
          </a:prstGeom>
          <a:solidFill>
            <a:schemeClr val="accent2"/>
          </a:solidFill>
        </p:spPr>
        <p:txBody>
          <a:bodyPr wrap="square">
            <a:spAutoFit/>
          </a:bodyPr>
          <a:lstStyle/>
          <a:p>
            <a:pPr algn="just"/>
            <a:r>
              <a:rPr lang="en-US" dirty="0"/>
              <a:t>All the partners must be fulfilling their role and must be fulfilling their role in the translation to their mother tongue.</a:t>
            </a:r>
          </a:p>
          <a:p>
            <a:pPr algn="just"/>
            <a:r>
              <a:rPr lang="en-US" u="sng" dirty="0"/>
              <a:t>A3 Final deliverable</a:t>
            </a:r>
            <a:r>
              <a:rPr lang="en-US" dirty="0"/>
              <a:t>: one Green Sports Manager’s Guidelines: Citizen Participation Evaluating, translated into each mother tongue (Deliverable add value proposal: Open Educational Resource available to all citizens and communities</a:t>
            </a:r>
            <a:r>
              <a:rPr lang="en-US" dirty="0" smtClean="0"/>
              <a:t>).</a:t>
            </a:r>
            <a:endParaRPr lang="en-US" dirty="0"/>
          </a:p>
        </p:txBody>
      </p:sp>
      <p:pic>
        <p:nvPicPr>
          <p:cNvPr id="10" name="Imagem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11" name="Imagem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spTree>
    <p:extLst>
      <p:ext uri="{BB962C8B-B14F-4D97-AF65-F5344CB8AC3E}">
        <p14:creationId xmlns:p14="http://schemas.microsoft.com/office/powerpoint/2010/main" val="16006426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9714" y="1919111"/>
            <a:ext cx="11090366" cy="4142052"/>
          </a:xfrm>
        </p:spPr>
        <p:txBody>
          <a:bodyPr>
            <a:noAutofit/>
          </a:bodyPr>
          <a:lstStyle/>
          <a:p>
            <a:pPr algn="ctr"/>
            <a:r>
              <a:rPr lang="pt-PT" sz="4800" b="1" dirty="0" smtClean="0">
                <a:latin typeface="Hobo Std" panose="020B0803040709020204" pitchFamily="34" charset="0"/>
              </a:rPr>
              <a:t>Green </a:t>
            </a:r>
            <a:r>
              <a:rPr lang="pt-PT" sz="4800" b="1" dirty="0">
                <a:latin typeface="Hobo Std" panose="020B0803040709020204" pitchFamily="34" charset="0"/>
              </a:rPr>
              <a:t>Sports </a:t>
            </a:r>
            <a:r>
              <a:rPr lang="pt-PT" sz="4800" b="1" dirty="0" smtClean="0">
                <a:latin typeface="Hobo Std" panose="020B0803040709020204" pitchFamily="34" charset="0"/>
              </a:rPr>
              <a:t>Games</a:t>
            </a:r>
            <a:br>
              <a:rPr lang="pt-PT" sz="4800" b="1" dirty="0" smtClean="0">
                <a:latin typeface="Hobo Std" panose="020B0803040709020204" pitchFamily="34" charset="0"/>
              </a:rPr>
            </a:br>
            <a:r>
              <a:rPr lang="pt-PT" sz="4800" b="1" dirty="0" err="1" smtClean="0">
                <a:latin typeface="Hobo Std" panose="020B0803040709020204" pitchFamily="34" charset="0"/>
              </a:rPr>
              <a:t>Activities</a:t>
            </a:r>
            <a:r>
              <a:rPr lang="pt-PT" sz="4800" b="1" dirty="0">
                <a:latin typeface="Hobo Std" panose="020B0803040709020204" pitchFamily="34" charset="0"/>
              </a:rPr>
              <a:t/>
            </a:r>
            <a:br>
              <a:rPr lang="pt-PT" sz="4800" b="1" dirty="0">
                <a:latin typeface="Hobo Std" panose="020B0803040709020204" pitchFamily="34" charset="0"/>
              </a:rPr>
            </a:br>
            <a:r>
              <a:rPr lang="pt-PT" sz="4800" b="1" dirty="0" err="1">
                <a:latin typeface="Hobo Std" panose="020B0803040709020204" pitchFamily="34" charset="0"/>
              </a:rPr>
              <a:t>Empowering</a:t>
            </a:r>
            <a:r>
              <a:rPr lang="pt-PT" sz="4800" b="1" dirty="0">
                <a:latin typeface="Hobo Std" panose="020B0803040709020204" pitchFamily="34" charset="0"/>
              </a:rPr>
              <a:t> Local </a:t>
            </a:r>
            <a:r>
              <a:rPr lang="pt-PT" sz="4800" b="1" dirty="0" err="1">
                <a:latin typeface="Hobo Std" panose="020B0803040709020204" pitchFamily="34" charset="0"/>
              </a:rPr>
              <a:t>Actors</a:t>
            </a:r>
            <a:r>
              <a:rPr lang="pt-PT" sz="4800" b="1" dirty="0">
                <a:latin typeface="Hobo Std" panose="020B0803040709020204" pitchFamily="34" charset="0"/>
              </a:rPr>
              <a:t> </a:t>
            </a:r>
            <a:r>
              <a:rPr lang="pt-PT" sz="4800" b="1" dirty="0" err="1" smtClean="0">
                <a:latin typeface="Hobo Std" panose="020B0803040709020204" pitchFamily="34" charset="0"/>
              </a:rPr>
              <a:t>Period</a:t>
            </a:r>
            <a:r>
              <a:rPr lang="pt-PT" sz="4800" b="1" dirty="0" smtClean="0">
                <a:latin typeface="Hobo Std" panose="020B0803040709020204" pitchFamily="34" charset="0"/>
              </a:rPr>
              <a:t/>
            </a:r>
            <a:br>
              <a:rPr lang="pt-PT" sz="4800" b="1" dirty="0" smtClean="0">
                <a:latin typeface="Hobo Std" panose="020B0803040709020204" pitchFamily="34" charset="0"/>
              </a:rPr>
            </a:br>
            <a:r>
              <a:rPr lang="pt-PT" sz="4800" b="1" dirty="0" smtClean="0">
                <a:latin typeface="Hobo Std" panose="020B0803040709020204" pitchFamily="34" charset="0"/>
              </a:rPr>
              <a:t>(</a:t>
            </a:r>
            <a:r>
              <a:rPr lang="pt-PT" sz="4800" b="1" dirty="0" err="1" smtClean="0">
                <a:latin typeface="Hobo Std" panose="020B0803040709020204" pitchFamily="34" charset="0"/>
              </a:rPr>
              <a:t>From</a:t>
            </a:r>
            <a:r>
              <a:rPr lang="pt-PT" sz="4800" b="1" dirty="0" smtClean="0">
                <a:latin typeface="Hobo Std" panose="020B0803040709020204" pitchFamily="34" charset="0"/>
              </a:rPr>
              <a:t> A4 </a:t>
            </a:r>
            <a:r>
              <a:rPr lang="pt-PT" sz="4800" b="1" dirty="0">
                <a:latin typeface="Hobo Std" panose="020B0803040709020204" pitchFamily="34" charset="0"/>
              </a:rPr>
              <a:t>to </a:t>
            </a:r>
            <a:r>
              <a:rPr lang="pt-PT" sz="4800" b="1" dirty="0" smtClean="0">
                <a:latin typeface="Hobo Std" panose="020B0803040709020204" pitchFamily="34" charset="0"/>
              </a:rPr>
              <a:t>A5) </a:t>
            </a:r>
            <a:br>
              <a:rPr lang="pt-PT" sz="4800" b="1" dirty="0" smtClean="0">
                <a:latin typeface="Hobo Std" panose="020B0803040709020204" pitchFamily="34" charset="0"/>
              </a:rPr>
            </a:br>
            <a:r>
              <a:rPr lang="pt-PT" sz="4800" b="1" dirty="0" smtClean="0">
                <a:latin typeface="Hobo Std" panose="020B0803040709020204" pitchFamily="34" charset="0"/>
              </a:rPr>
              <a:t/>
            </a:r>
            <a:br>
              <a:rPr lang="pt-PT" sz="4800" b="1" dirty="0" smtClean="0">
                <a:latin typeface="Hobo Std" panose="020B0803040709020204" pitchFamily="34" charset="0"/>
              </a:rPr>
            </a:br>
            <a:r>
              <a:rPr lang="pt-PT" sz="4800" b="1" dirty="0" err="1" smtClean="0">
                <a:latin typeface="Hobo Std" panose="020B0803040709020204" pitchFamily="34" charset="0"/>
              </a:rPr>
              <a:t>May</a:t>
            </a:r>
            <a:r>
              <a:rPr lang="pt-PT" sz="4800" b="1" dirty="0" smtClean="0">
                <a:latin typeface="Hobo Std" panose="020B0803040709020204" pitchFamily="34" charset="0"/>
              </a:rPr>
              <a:t> 2020 </a:t>
            </a:r>
            <a:r>
              <a:rPr lang="pt-PT" sz="4800" b="1" dirty="0">
                <a:latin typeface="Hobo Std" panose="020B0803040709020204" pitchFamily="34" charset="0"/>
              </a:rPr>
              <a:t>– </a:t>
            </a:r>
            <a:r>
              <a:rPr lang="pt-PT" sz="4800" b="1" dirty="0" err="1" smtClean="0">
                <a:latin typeface="Hobo Std" panose="020B0803040709020204" pitchFamily="34" charset="0"/>
              </a:rPr>
              <a:t>September</a:t>
            </a:r>
            <a:r>
              <a:rPr lang="pt-PT" sz="4800" b="1" dirty="0" smtClean="0">
                <a:latin typeface="Hobo Std" panose="020B0803040709020204" pitchFamily="34" charset="0"/>
              </a:rPr>
              <a:t> 2020</a:t>
            </a:r>
            <a:r>
              <a:rPr lang="pt-PT" sz="4800" dirty="0">
                <a:latin typeface="Calibri" panose="020F0502020204030204" pitchFamily="34" charset="0"/>
                <a:ea typeface="Calibri" panose="020F0502020204030204" pitchFamily="34" charset="0"/>
                <a:cs typeface="Times New Roman" panose="02020603050405020304" pitchFamily="18" charset="0"/>
              </a:rPr>
              <a:t/>
            </a:r>
            <a:br>
              <a:rPr lang="pt-PT" sz="4800" dirty="0">
                <a:latin typeface="Calibri" panose="020F0502020204030204" pitchFamily="34" charset="0"/>
                <a:ea typeface="Calibri" panose="020F0502020204030204" pitchFamily="34" charset="0"/>
                <a:cs typeface="Times New Roman" panose="02020603050405020304" pitchFamily="18" charset="0"/>
              </a:rPr>
            </a:br>
            <a:endParaRPr lang="pt-PT" sz="4800" dirty="0"/>
          </a:p>
        </p:txBody>
      </p:sp>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4023" y="205164"/>
            <a:ext cx="2609346" cy="1504538"/>
          </a:xfrm>
          <a:prstGeom prst="rect">
            <a:avLst/>
          </a:prstGeom>
        </p:spPr>
      </p:pic>
      <p:pic>
        <p:nvPicPr>
          <p:cNvPr id="6" name="Image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3663" y="374981"/>
            <a:ext cx="3478853" cy="783442"/>
          </a:xfrm>
          <a:prstGeom prst="rect">
            <a:avLst/>
          </a:prstGeom>
        </p:spPr>
      </p:pic>
    </p:spTree>
    <p:extLst>
      <p:ext uri="{BB962C8B-B14F-4D97-AF65-F5344CB8AC3E}">
        <p14:creationId xmlns:p14="http://schemas.microsoft.com/office/powerpoint/2010/main" val="32041963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9897" y="254725"/>
            <a:ext cx="3122023" cy="803366"/>
          </a:xfrm>
        </p:spPr>
        <p:txBody>
          <a:bodyPr/>
          <a:lstStyle/>
          <a:p>
            <a:r>
              <a:rPr lang="pt-PT" dirty="0" smtClean="0"/>
              <a:t># </a:t>
            </a:r>
            <a:r>
              <a:rPr lang="pt-PT" dirty="0" err="1"/>
              <a:t>Activity</a:t>
            </a:r>
            <a:r>
              <a:rPr lang="pt-PT" dirty="0"/>
              <a:t> </a:t>
            </a:r>
            <a:r>
              <a:rPr lang="pt-PT" dirty="0" smtClean="0"/>
              <a:t>4</a:t>
            </a:r>
            <a:endParaRPr lang="pt-PT" dirty="0"/>
          </a:p>
        </p:txBody>
      </p:sp>
      <p:sp>
        <p:nvSpPr>
          <p:cNvPr id="3" name="Retângulo 2"/>
          <p:cNvSpPr/>
          <p:nvPr/>
        </p:nvSpPr>
        <p:spPr>
          <a:xfrm>
            <a:off x="1004608" y="1533255"/>
            <a:ext cx="10804215" cy="4247317"/>
          </a:xfrm>
          <a:prstGeom prst="rect">
            <a:avLst/>
          </a:prstGeom>
        </p:spPr>
        <p:txBody>
          <a:bodyPr wrap="square">
            <a:spAutoFit/>
          </a:bodyPr>
          <a:lstStyle/>
          <a:p>
            <a:pPr algn="just">
              <a:spcAft>
                <a:spcPts val="0"/>
              </a:spcAft>
            </a:pPr>
            <a:r>
              <a:rPr lang="en-US" i="1" u="sng" dirty="0">
                <a:latin typeface="Tahoma" panose="020B0604030504040204" pitchFamily="34" charset="0"/>
                <a:ea typeface="Times New Roman" panose="02020603050405020304" pitchFamily="18" charset="0"/>
              </a:rPr>
              <a:t>Second transnational meeting – </a:t>
            </a:r>
            <a:r>
              <a:rPr lang="en-US" i="1" u="sng" dirty="0" smtClean="0">
                <a:latin typeface="Tahoma" panose="020B0604030504040204" pitchFamily="34" charset="0"/>
                <a:ea typeface="Times New Roman" panose="02020603050405020304" pitchFamily="18" charset="0"/>
              </a:rPr>
              <a:t>May 2020</a:t>
            </a:r>
          </a:p>
          <a:p>
            <a:pPr algn="just">
              <a:spcAft>
                <a:spcPts val="0"/>
              </a:spcAft>
            </a:pPr>
            <a:endParaRPr lang="en-US" i="1" dirty="0">
              <a:latin typeface="Tahoma" panose="020B0604030504040204" pitchFamily="34" charset="0"/>
              <a:ea typeface="Times New Roman" panose="02020603050405020304" pitchFamily="18" charset="0"/>
            </a:endParaRPr>
          </a:p>
          <a:p>
            <a:pPr algn="just">
              <a:spcAft>
                <a:spcPts val="0"/>
              </a:spcAft>
            </a:pPr>
            <a:r>
              <a:rPr lang="en-US" dirty="0" smtClean="0">
                <a:latin typeface="Tahoma" panose="020B0604030504040204" pitchFamily="34" charset="0"/>
                <a:ea typeface="Times New Roman" panose="02020603050405020304" pitchFamily="18" charset="0"/>
              </a:rPr>
              <a:t>Where</a:t>
            </a:r>
            <a:r>
              <a:rPr lang="en-US" dirty="0">
                <a:latin typeface="Tahoma" panose="020B0604030504040204" pitchFamily="34" charset="0"/>
                <a:ea typeface="Times New Roman" panose="02020603050405020304" pitchFamily="18" charset="0"/>
              </a:rPr>
              <a:t>: </a:t>
            </a:r>
            <a:r>
              <a:rPr lang="it-IT" dirty="0">
                <a:latin typeface="Tahoma" panose="020B0604030504040204" pitchFamily="34" charset="0"/>
                <a:ea typeface="Times New Roman" panose="02020603050405020304" pitchFamily="18" charset="0"/>
              </a:rPr>
              <a:t>San Vito al Torre, </a:t>
            </a:r>
            <a:r>
              <a:rPr lang="it-IT" dirty="0" smtClean="0">
                <a:latin typeface="Tahoma" panose="020B0604030504040204" pitchFamily="34" charset="0"/>
                <a:ea typeface="Times New Roman" panose="02020603050405020304" pitchFamily="18" charset="0"/>
              </a:rPr>
              <a:t>Italy</a:t>
            </a:r>
          </a:p>
          <a:p>
            <a:pPr algn="just">
              <a:spcAft>
                <a:spcPts val="0"/>
              </a:spcAft>
            </a:pPr>
            <a:endParaRPr lang="it-IT" dirty="0">
              <a:latin typeface="Tahoma" panose="020B0604030504040204" pitchFamily="34" charset="0"/>
              <a:ea typeface="Times New Roman" panose="02020603050405020304" pitchFamily="18" charset="0"/>
            </a:endParaRPr>
          </a:p>
          <a:p>
            <a:pPr algn="just">
              <a:spcAft>
                <a:spcPts val="0"/>
              </a:spcAft>
            </a:pPr>
            <a:r>
              <a:rPr lang="en-US" dirty="0">
                <a:latin typeface="Tahoma" panose="020B0604030504040204" pitchFamily="34" charset="0"/>
                <a:ea typeface="Times New Roman" panose="02020603050405020304" pitchFamily="18" charset="0"/>
              </a:rPr>
              <a:t>A representative of each of the partners – project officer - will travel to San Vito al Torre, Italy, where a 4 days meeting (including arrivals and departures) with the project coordinator and the </a:t>
            </a:r>
            <a:r>
              <a:rPr lang="en-US" dirty="0" smtClean="0">
                <a:latin typeface="Tahoma" panose="020B0604030504040204" pitchFamily="34" charset="0"/>
                <a:ea typeface="Times New Roman" panose="02020603050405020304" pitchFamily="18" charset="0"/>
              </a:rPr>
              <a:t>communication/facilitator </a:t>
            </a:r>
            <a:r>
              <a:rPr lang="en-US" dirty="0">
                <a:latin typeface="Tahoma" panose="020B0604030504040204" pitchFamily="34" charset="0"/>
                <a:ea typeface="Times New Roman" panose="02020603050405020304" pitchFamily="18" charset="0"/>
              </a:rPr>
              <a:t>officer, plus 3 youth workers / grassroots organization’s leaders/staff that will be the future </a:t>
            </a:r>
            <a:r>
              <a:rPr lang="en-US" i="1" u="sng" dirty="0">
                <a:latin typeface="Tahoma" panose="020B0604030504040204" pitchFamily="34" charset="0"/>
                <a:ea typeface="Times New Roman" panose="02020603050405020304" pitchFamily="18" charset="0"/>
              </a:rPr>
              <a:t>Green Sports Games Promoters</a:t>
            </a:r>
            <a:r>
              <a:rPr lang="en-US" dirty="0">
                <a:latin typeface="Tahoma" panose="020B0604030504040204" pitchFamily="34" charset="0"/>
                <a:ea typeface="Times New Roman" panose="02020603050405020304" pitchFamily="18" charset="0"/>
              </a:rPr>
              <a:t> of each partner</a:t>
            </a:r>
            <a:r>
              <a:rPr lang="en-US" dirty="0" smtClean="0">
                <a:latin typeface="Tahoma" panose="020B0604030504040204" pitchFamily="34" charset="0"/>
                <a:ea typeface="Times New Roman" panose="02020603050405020304" pitchFamily="18" charset="0"/>
              </a:rPr>
              <a:t>. 21 participants.</a:t>
            </a:r>
          </a:p>
          <a:p>
            <a:pPr algn="just">
              <a:spcAft>
                <a:spcPts val="0"/>
              </a:spcAft>
            </a:pPr>
            <a:endParaRPr lang="en-US" dirty="0" smtClean="0">
              <a:latin typeface="Tahoma" panose="020B0604030504040204" pitchFamily="34" charset="0"/>
              <a:ea typeface="Times New Roman" panose="02020603050405020304" pitchFamily="18" charset="0"/>
            </a:endParaRPr>
          </a:p>
          <a:p>
            <a:pPr algn="just">
              <a:spcAft>
                <a:spcPts val="0"/>
              </a:spcAft>
            </a:pPr>
            <a:r>
              <a:rPr lang="en-US" dirty="0" smtClean="0">
                <a:latin typeface="Tahoma" panose="020B0604030504040204" pitchFamily="34" charset="0"/>
                <a:ea typeface="Times New Roman" panose="02020603050405020304" pitchFamily="18" charset="0"/>
              </a:rPr>
              <a:t>The </a:t>
            </a:r>
            <a:r>
              <a:rPr lang="en-US" dirty="0">
                <a:latin typeface="Tahoma" panose="020B0604030504040204" pitchFamily="34" charset="0"/>
                <a:ea typeface="Times New Roman" panose="02020603050405020304" pitchFamily="18" charset="0"/>
              </a:rPr>
              <a:t>aims of the meeting are</a:t>
            </a:r>
            <a:r>
              <a:rPr lang="en-US" dirty="0" smtClean="0">
                <a:latin typeface="Tahoma" panose="020B0604030504040204" pitchFamily="34" charset="0"/>
                <a:ea typeface="Times New Roman" panose="02020603050405020304" pitchFamily="18" charset="0"/>
              </a:rPr>
              <a:t>:</a:t>
            </a:r>
          </a:p>
          <a:p>
            <a:pPr algn="just">
              <a:spcAft>
                <a:spcPts val="0"/>
              </a:spcAft>
            </a:pPr>
            <a:endParaRPr lang="en-US" dirty="0">
              <a:latin typeface="Tahoma" panose="020B0604030504040204" pitchFamily="34" charset="0"/>
              <a:ea typeface="Times New Roman" panose="02020603050405020304" pitchFamily="18" charset="0"/>
            </a:endParaRPr>
          </a:p>
          <a:p>
            <a:pPr marL="342900" indent="-342900" algn="just">
              <a:buFont typeface="Symbol" panose="05050102010706020507" pitchFamily="18" charset="2"/>
              <a:buChar char=""/>
            </a:pPr>
            <a:r>
              <a:rPr lang="en-US" dirty="0" smtClean="0">
                <a:latin typeface="Tahoma" panose="020B0604030504040204" pitchFamily="34" charset="0"/>
                <a:ea typeface="Times New Roman" panose="02020603050405020304" pitchFamily="18" charset="0"/>
              </a:rPr>
              <a:t>Present to all partners the local Green Sports and Games Spots that will be create by each partners’ country (3 spots per partner, at the minimum) that will run all the training activities period further ahead to be administered with different actors of the primary target group (youth Workers / grassroots organization’s leaders/staff and youngsters);</a:t>
            </a:r>
          </a:p>
        </p:txBody>
      </p:sp>
      <p:pic>
        <p:nvPicPr>
          <p:cNvPr id="7" name="Image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8" name="Imagem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spTree>
    <p:extLst>
      <p:ext uri="{BB962C8B-B14F-4D97-AF65-F5344CB8AC3E}">
        <p14:creationId xmlns:p14="http://schemas.microsoft.com/office/powerpoint/2010/main" val="19632674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9897" y="254725"/>
            <a:ext cx="3122023" cy="803366"/>
          </a:xfrm>
        </p:spPr>
        <p:txBody>
          <a:bodyPr/>
          <a:lstStyle/>
          <a:p>
            <a:r>
              <a:rPr lang="pt-PT" dirty="0" smtClean="0"/>
              <a:t># </a:t>
            </a:r>
            <a:r>
              <a:rPr lang="pt-PT" dirty="0" err="1"/>
              <a:t>Activity</a:t>
            </a:r>
            <a:r>
              <a:rPr lang="pt-PT" dirty="0"/>
              <a:t> </a:t>
            </a:r>
            <a:r>
              <a:rPr lang="pt-PT" dirty="0" smtClean="0"/>
              <a:t>4</a:t>
            </a:r>
            <a:endParaRPr lang="pt-PT" dirty="0"/>
          </a:p>
        </p:txBody>
      </p:sp>
      <p:sp>
        <p:nvSpPr>
          <p:cNvPr id="3" name="Retângulo 2"/>
          <p:cNvSpPr/>
          <p:nvPr/>
        </p:nvSpPr>
        <p:spPr>
          <a:xfrm>
            <a:off x="1004608" y="1533255"/>
            <a:ext cx="10804215" cy="4801314"/>
          </a:xfrm>
          <a:prstGeom prst="rect">
            <a:avLst/>
          </a:prstGeom>
        </p:spPr>
        <p:txBody>
          <a:bodyPr wrap="square">
            <a:spAutoFit/>
          </a:bodyPr>
          <a:lstStyle/>
          <a:p>
            <a:pPr algn="just">
              <a:spcAft>
                <a:spcPts val="0"/>
              </a:spcAft>
            </a:pPr>
            <a:r>
              <a:rPr lang="en-US" i="1" u="sng" dirty="0">
                <a:latin typeface="Tahoma" panose="020B0604030504040204" pitchFamily="34" charset="0"/>
                <a:ea typeface="Times New Roman" panose="02020603050405020304" pitchFamily="18" charset="0"/>
              </a:rPr>
              <a:t>Second transnational meeting – </a:t>
            </a:r>
            <a:r>
              <a:rPr lang="en-US" i="1" u="sng" dirty="0" smtClean="0">
                <a:latin typeface="Tahoma" panose="020B0604030504040204" pitchFamily="34" charset="0"/>
                <a:ea typeface="Times New Roman" panose="02020603050405020304" pitchFamily="18" charset="0"/>
              </a:rPr>
              <a:t>May 2020</a:t>
            </a:r>
          </a:p>
          <a:p>
            <a:pPr algn="just">
              <a:spcAft>
                <a:spcPts val="0"/>
              </a:spcAft>
            </a:pPr>
            <a:endParaRPr lang="en-US" i="1" dirty="0" smtClean="0">
              <a:latin typeface="Tahoma" panose="020B0604030504040204" pitchFamily="34" charset="0"/>
              <a:ea typeface="Times New Roman" panose="02020603050405020304" pitchFamily="18" charset="0"/>
            </a:endParaRPr>
          </a:p>
          <a:p>
            <a:pPr algn="just">
              <a:spcAft>
                <a:spcPts val="0"/>
              </a:spcAft>
            </a:pPr>
            <a:r>
              <a:rPr lang="en-US" dirty="0" smtClean="0">
                <a:latin typeface="Tahoma" panose="020B0604030504040204" pitchFamily="34" charset="0"/>
                <a:ea typeface="Times New Roman" panose="02020603050405020304" pitchFamily="18" charset="0"/>
              </a:rPr>
              <a:t>The aims of the meeting are:</a:t>
            </a:r>
          </a:p>
          <a:p>
            <a:pPr algn="just">
              <a:spcAft>
                <a:spcPts val="0"/>
              </a:spcAft>
            </a:pPr>
            <a:endParaRPr lang="en-US" dirty="0">
              <a:latin typeface="Tahoma" panose="020B0604030504040204" pitchFamily="34" charset="0"/>
              <a:ea typeface="Times New Roman" panose="02020603050405020304" pitchFamily="18" charset="0"/>
            </a:endParaRPr>
          </a:p>
          <a:p>
            <a:pPr marL="342900" indent="-342900" algn="just">
              <a:buFont typeface="Symbol" panose="05050102010706020507" pitchFamily="18" charset="2"/>
              <a:buChar char=""/>
            </a:pPr>
            <a:r>
              <a:rPr lang="en-GB" dirty="0" smtClean="0">
                <a:latin typeface="Tahoma" panose="020B0604030504040204" pitchFamily="34" charset="0"/>
                <a:ea typeface="Times New Roman" panose="02020603050405020304" pitchFamily="18" charset="0"/>
              </a:rPr>
              <a:t>Conduct</a:t>
            </a:r>
            <a:r>
              <a:rPr lang="en-GB" dirty="0">
                <a:latin typeface="Tahoma" panose="020B0604030504040204" pitchFamily="34" charset="0"/>
                <a:ea typeface="Times New Roman" panose="02020603050405020304" pitchFamily="18" charset="0"/>
              </a:rPr>
              <a:t>, by the project officers, four different practical Workshops for the primary target group. Two of them based on Activity 2 (Green Citizen Participation in Traditional Sports and Games Handbook) and the other two on Activity 3 (Green Sports Manager’s Guidelines: Citizen Participation Evaluating). In this 4 workshops it’ll be used the </a:t>
            </a:r>
            <a:r>
              <a:rPr lang="en-GB" b="1" i="1" dirty="0">
                <a:latin typeface="Tahoma" panose="020B0604030504040204" pitchFamily="34" charset="0"/>
                <a:ea typeface="Times New Roman" panose="02020603050405020304" pitchFamily="18" charset="0"/>
              </a:rPr>
              <a:t>Goal-Oriented Project Planning Method</a:t>
            </a:r>
            <a:r>
              <a:rPr lang="en-GB" dirty="0">
                <a:latin typeface="Tahoma" panose="020B0604030504040204" pitchFamily="34" charset="0"/>
                <a:ea typeface="Times New Roman" panose="02020603050405020304" pitchFamily="18" charset="0"/>
              </a:rPr>
              <a:t> among partners for a more interactive group-work sessions and in the end provide a plan in which it’ll be possible using sports and Games as an impact sport method in changing human behaviour or attitudes, starting at grassroots’ level, for a greater critical environmental awareness restricted to three Sustainable Development Objectives from 2030 UN Agenda: Objective 11) Sustainable Cities and Communities; Objective 12) Sustainable Production and Consumption, and; Objective 13) Climate Action</a:t>
            </a:r>
            <a:r>
              <a:rPr lang="en-GB" dirty="0" smtClean="0">
                <a:latin typeface="Tahoma" panose="020B0604030504040204" pitchFamily="34" charset="0"/>
                <a:ea typeface="Times New Roman" panose="02020603050405020304" pitchFamily="18" charset="0"/>
              </a:rPr>
              <a:t>;</a:t>
            </a:r>
          </a:p>
          <a:p>
            <a:pPr marL="342900" indent="-342900" algn="just">
              <a:buFont typeface="Symbol" panose="05050102010706020507" pitchFamily="18" charset="2"/>
              <a:buChar char=""/>
            </a:pPr>
            <a:r>
              <a:rPr lang="en-US" dirty="0">
                <a:latin typeface="Tahoma" panose="020B0604030504040204" pitchFamily="34" charset="0"/>
                <a:ea typeface="Times New Roman" panose="02020603050405020304" pitchFamily="18" charset="0"/>
              </a:rPr>
              <a:t>Definition of the training activities plan for the Training Local Communities Actors agree among all and according to their own realities, i.e., their physical and material resources, operational capacity,..., The main function will be to minimize barriers that grassroots organizations can present.</a:t>
            </a:r>
          </a:p>
          <a:p>
            <a:pPr marL="342900" indent="-342900" algn="just">
              <a:buFont typeface="Symbol" panose="05050102010706020507" pitchFamily="18" charset="2"/>
              <a:buChar char=""/>
            </a:pPr>
            <a:endParaRPr lang="en-US" dirty="0">
              <a:latin typeface="Tahoma" panose="020B0604030504040204" pitchFamily="34" charset="0"/>
              <a:ea typeface="Times New Roman" panose="02020603050405020304" pitchFamily="18" charset="0"/>
            </a:endParaRPr>
          </a:p>
        </p:txBody>
      </p:sp>
      <p:pic>
        <p:nvPicPr>
          <p:cNvPr id="7" name="Image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8" name="Imagem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spTree>
    <p:extLst>
      <p:ext uri="{BB962C8B-B14F-4D97-AF65-F5344CB8AC3E}">
        <p14:creationId xmlns:p14="http://schemas.microsoft.com/office/powerpoint/2010/main" val="26209778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9897" y="254725"/>
            <a:ext cx="3122023" cy="803366"/>
          </a:xfrm>
        </p:spPr>
        <p:txBody>
          <a:bodyPr>
            <a:normAutofit/>
          </a:bodyPr>
          <a:lstStyle/>
          <a:p>
            <a:r>
              <a:rPr lang="pt-PT" dirty="0" smtClean="0"/>
              <a:t># </a:t>
            </a:r>
            <a:r>
              <a:rPr lang="pt-PT" dirty="0" err="1" smtClean="0"/>
              <a:t>Activity</a:t>
            </a:r>
            <a:r>
              <a:rPr lang="pt-PT" dirty="0" smtClean="0"/>
              <a:t> 5</a:t>
            </a:r>
            <a:endParaRPr lang="pt-PT" dirty="0"/>
          </a:p>
        </p:txBody>
      </p:sp>
      <p:sp>
        <p:nvSpPr>
          <p:cNvPr id="6" name="Retângulo 5"/>
          <p:cNvSpPr/>
          <p:nvPr/>
        </p:nvSpPr>
        <p:spPr>
          <a:xfrm>
            <a:off x="809897" y="1310874"/>
            <a:ext cx="11273485" cy="369332"/>
          </a:xfrm>
          <a:prstGeom prst="rect">
            <a:avLst/>
          </a:prstGeom>
        </p:spPr>
        <p:txBody>
          <a:bodyPr wrap="square">
            <a:spAutoFit/>
          </a:bodyPr>
          <a:lstStyle/>
          <a:p>
            <a:pPr algn="just"/>
            <a:r>
              <a:rPr lang="en-GB" i="1" u="sng" dirty="0">
                <a:latin typeface="Tahoma" panose="020B0604030504040204" pitchFamily="34" charset="0"/>
                <a:ea typeface="Times New Roman" panose="02020603050405020304" pitchFamily="18" charset="0"/>
              </a:rPr>
              <a:t>Training Local Communities</a:t>
            </a:r>
          </a:p>
        </p:txBody>
      </p:sp>
      <p:sp>
        <p:nvSpPr>
          <p:cNvPr id="7" name="Retângulo 6"/>
          <p:cNvSpPr/>
          <p:nvPr/>
        </p:nvSpPr>
        <p:spPr>
          <a:xfrm>
            <a:off x="883920" y="1687370"/>
            <a:ext cx="10911840" cy="4801314"/>
          </a:xfrm>
          <a:prstGeom prst="rect">
            <a:avLst/>
          </a:prstGeom>
        </p:spPr>
        <p:txBody>
          <a:bodyPr wrap="square">
            <a:spAutoFit/>
          </a:bodyPr>
          <a:lstStyle/>
          <a:p>
            <a:pPr algn="just"/>
            <a:r>
              <a:rPr lang="en-US" dirty="0">
                <a:latin typeface="Tahoma" panose="020B0604030504040204" pitchFamily="34" charset="0"/>
                <a:ea typeface="Times New Roman" panose="02020603050405020304" pitchFamily="18" charset="0"/>
              </a:rPr>
              <a:t>W</a:t>
            </a:r>
            <a:r>
              <a:rPr lang="en-US" dirty="0" smtClean="0">
                <a:latin typeface="Tahoma" panose="020B0604030504040204" pitchFamily="34" charset="0"/>
                <a:ea typeface="Times New Roman" panose="02020603050405020304" pitchFamily="18" charset="0"/>
              </a:rPr>
              <a:t>here </a:t>
            </a:r>
            <a:r>
              <a:rPr lang="en-US" dirty="0">
                <a:latin typeface="Tahoma" panose="020B0604030504040204" pitchFamily="34" charset="0"/>
                <a:ea typeface="Times New Roman" panose="02020603050405020304" pitchFamily="18" charset="0"/>
              </a:rPr>
              <a:t>the project officers of each partner will have to take on urban spaces with the collaboration of 3 grassroots organization’s (those local stakeholders where the 3 representative individuals were in the Second transnational meeting by each consortium partner). </a:t>
            </a:r>
            <a:endParaRPr lang="en-US" dirty="0" smtClean="0">
              <a:latin typeface="Tahoma" panose="020B0604030504040204" pitchFamily="34" charset="0"/>
              <a:ea typeface="Times New Roman" panose="02020603050405020304" pitchFamily="18" charset="0"/>
            </a:endParaRPr>
          </a:p>
          <a:p>
            <a:pPr algn="just"/>
            <a:endParaRPr lang="pt-PT" dirty="0">
              <a:latin typeface="Tahoma" panose="020B0604030504040204" pitchFamily="34" charset="0"/>
              <a:ea typeface="Times New Roman" panose="02020603050405020304" pitchFamily="18" charset="0"/>
            </a:endParaRPr>
          </a:p>
          <a:p>
            <a:pPr algn="just"/>
            <a:r>
              <a:rPr lang="en-US" dirty="0">
                <a:latin typeface="Tahoma" panose="020B0604030504040204" pitchFamily="34" charset="0"/>
                <a:ea typeface="Times New Roman" panose="02020603050405020304" pitchFamily="18" charset="0"/>
              </a:rPr>
              <a:t>Here in this activity 3 types of training days or T-DAYS will be planned and promoted dependent on the specific sub-group for which it is intended and targeted</a:t>
            </a:r>
            <a:r>
              <a:rPr lang="en-US" dirty="0" smtClean="0">
                <a:latin typeface="Tahoma" panose="020B0604030504040204" pitchFamily="34" charset="0"/>
                <a:ea typeface="Times New Roman" panose="02020603050405020304" pitchFamily="18" charset="0"/>
              </a:rPr>
              <a:t>:</a:t>
            </a:r>
          </a:p>
          <a:p>
            <a:pPr algn="just"/>
            <a:endParaRPr lang="en-US" dirty="0" smtClean="0">
              <a:latin typeface="Tahoma" panose="020B0604030504040204" pitchFamily="34" charset="0"/>
              <a:ea typeface="Times New Roman" panose="02020603050405020304" pitchFamily="18" charset="0"/>
            </a:endParaRPr>
          </a:p>
          <a:p>
            <a:pPr marL="342900" indent="-342900" algn="just">
              <a:buAutoNum type="alphaLcParenR"/>
            </a:pPr>
            <a:r>
              <a:rPr lang="en-US" dirty="0" smtClean="0">
                <a:latin typeface="Tahoma" panose="020B0604030504040204" pitchFamily="34" charset="0"/>
                <a:ea typeface="Times New Roman" panose="02020603050405020304" pitchFamily="18" charset="0"/>
              </a:rPr>
              <a:t>engage </a:t>
            </a:r>
            <a:r>
              <a:rPr lang="en-US" dirty="0">
                <a:latin typeface="Tahoma" panose="020B0604030504040204" pitchFamily="34" charset="0"/>
                <a:ea typeface="Times New Roman" panose="02020603050405020304" pitchFamily="18" charset="0"/>
              </a:rPr>
              <a:t>and multiple the number of youth workers / grassroots organization’s staff members by training on the material produce in A2 and A3 per consortium partner – </a:t>
            </a:r>
            <a:r>
              <a:rPr lang="en-US" u="sng" dirty="0">
                <a:latin typeface="Tahoma" panose="020B0604030504040204" pitchFamily="34" charset="0"/>
                <a:ea typeface="Times New Roman" panose="02020603050405020304" pitchFamily="18" charset="0"/>
              </a:rPr>
              <a:t>Promoters T-DAYS</a:t>
            </a:r>
            <a:r>
              <a:rPr lang="en-US" dirty="0">
                <a:latin typeface="Tahoma" panose="020B0604030504040204" pitchFamily="34" charset="0"/>
                <a:ea typeface="Times New Roman" panose="02020603050405020304" pitchFamily="18" charset="0"/>
              </a:rPr>
              <a:t> through two practical workshops (one for A2 and another for A3</a:t>
            </a:r>
            <a:r>
              <a:rPr lang="en-US" dirty="0" smtClean="0">
                <a:latin typeface="Tahoma" panose="020B0604030504040204" pitchFamily="34" charset="0"/>
                <a:ea typeface="Times New Roman" panose="02020603050405020304" pitchFamily="18" charset="0"/>
              </a:rPr>
              <a:t>);</a:t>
            </a:r>
          </a:p>
          <a:p>
            <a:pPr marL="342900" indent="-342900" algn="just">
              <a:buAutoNum type="alphaLcParenR"/>
            </a:pPr>
            <a:r>
              <a:rPr lang="en-US" dirty="0" smtClean="0">
                <a:latin typeface="Tahoma" panose="020B0604030504040204" pitchFamily="34" charset="0"/>
                <a:ea typeface="Times New Roman" panose="02020603050405020304" pitchFamily="18" charset="0"/>
              </a:rPr>
              <a:t>start </a:t>
            </a:r>
            <a:r>
              <a:rPr lang="en-US" dirty="0">
                <a:latin typeface="Tahoma" panose="020B0604030504040204" pitchFamily="34" charset="0"/>
                <a:ea typeface="Times New Roman" panose="02020603050405020304" pitchFamily="18" charset="0"/>
              </a:rPr>
              <a:t>to engage young people training on the skills of activity A2 – Strategies and Tools for Effective Green Citizen Participation with Traditional Sports and Games Handbook per consortium partner – </a:t>
            </a:r>
            <a:r>
              <a:rPr lang="en-US" u="sng" dirty="0">
                <a:latin typeface="Tahoma" panose="020B0604030504040204" pitchFamily="34" charset="0"/>
                <a:ea typeface="Times New Roman" panose="02020603050405020304" pitchFamily="18" charset="0"/>
              </a:rPr>
              <a:t>Agents T-DAYS</a:t>
            </a:r>
            <a:r>
              <a:rPr lang="en-US" dirty="0">
                <a:latin typeface="Tahoma" panose="020B0604030504040204" pitchFamily="34" charset="0"/>
                <a:ea typeface="Times New Roman" panose="02020603050405020304" pitchFamily="18" charset="0"/>
              </a:rPr>
              <a:t> through one practical workshops</a:t>
            </a:r>
            <a:r>
              <a:rPr lang="en-US" dirty="0" smtClean="0">
                <a:latin typeface="Tahoma" panose="020B0604030504040204" pitchFamily="34" charset="0"/>
                <a:ea typeface="Times New Roman" panose="02020603050405020304" pitchFamily="18" charset="0"/>
              </a:rPr>
              <a:t>;</a:t>
            </a:r>
          </a:p>
          <a:p>
            <a:pPr marL="342900" indent="-342900" algn="just">
              <a:buAutoNum type="alphaLcParenR"/>
            </a:pPr>
            <a:r>
              <a:rPr lang="en-US" dirty="0" smtClean="0">
                <a:latin typeface="Tahoma" panose="020B0604030504040204" pitchFamily="34" charset="0"/>
                <a:ea typeface="Times New Roman" panose="02020603050405020304" pitchFamily="18" charset="0"/>
              </a:rPr>
              <a:t>engage </a:t>
            </a:r>
            <a:r>
              <a:rPr lang="en-US" dirty="0">
                <a:latin typeface="Tahoma" panose="020B0604030504040204" pitchFamily="34" charset="0"/>
                <a:ea typeface="Times New Roman" panose="02020603050405020304" pitchFamily="18" charset="0"/>
              </a:rPr>
              <a:t>and multiple the number grassroots organization’s leaders or steering members per consortium partner based on the material produce in A3 (Green Sports Manager’s Guidelines: Citizen Participation Evaluating) – Investors T-DAYS through one practical workshops.</a:t>
            </a:r>
          </a:p>
          <a:p>
            <a:endParaRPr lang="en-US" dirty="0">
              <a:latin typeface="Tahoma" panose="020B0604030504040204" pitchFamily="34" charset="0"/>
              <a:ea typeface="Times New Roman" panose="02020603050405020304" pitchFamily="18" charset="0"/>
            </a:endParaRPr>
          </a:p>
        </p:txBody>
      </p:sp>
      <p:pic>
        <p:nvPicPr>
          <p:cNvPr id="10" name="Imagem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11" name="Imagem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spTree>
    <p:extLst>
      <p:ext uri="{BB962C8B-B14F-4D97-AF65-F5344CB8AC3E}">
        <p14:creationId xmlns:p14="http://schemas.microsoft.com/office/powerpoint/2010/main" val="20324300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9897" y="254725"/>
            <a:ext cx="3122023" cy="803366"/>
          </a:xfrm>
        </p:spPr>
        <p:txBody>
          <a:bodyPr>
            <a:normAutofit/>
          </a:bodyPr>
          <a:lstStyle/>
          <a:p>
            <a:r>
              <a:rPr lang="pt-PT" dirty="0" smtClean="0"/>
              <a:t># </a:t>
            </a:r>
            <a:r>
              <a:rPr lang="pt-PT" dirty="0" err="1" smtClean="0"/>
              <a:t>Activity</a:t>
            </a:r>
            <a:r>
              <a:rPr lang="pt-PT" dirty="0" smtClean="0"/>
              <a:t> 5</a:t>
            </a:r>
            <a:endParaRPr lang="pt-PT" dirty="0"/>
          </a:p>
        </p:txBody>
      </p:sp>
      <p:sp>
        <p:nvSpPr>
          <p:cNvPr id="6" name="Retângulo 5"/>
          <p:cNvSpPr/>
          <p:nvPr/>
        </p:nvSpPr>
        <p:spPr>
          <a:xfrm>
            <a:off x="809897" y="1310874"/>
            <a:ext cx="11273485" cy="369332"/>
          </a:xfrm>
          <a:prstGeom prst="rect">
            <a:avLst/>
          </a:prstGeom>
        </p:spPr>
        <p:txBody>
          <a:bodyPr wrap="square">
            <a:spAutoFit/>
          </a:bodyPr>
          <a:lstStyle/>
          <a:p>
            <a:pPr algn="just"/>
            <a:r>
              <a:rPr lang="en-GB" i="1" u="sng" dirty="0">
                <a:latin typeface="Tahoma" panose="020B0604030504040204" pitchFamily="34" charset="0"/>
                <a:ea typeface="Times New Roman" panose="02020603050405020304" pitchFamily="18" charset="0"/>
              </a:rPr>
              <a:t>Training Local Communities</a:t>
            </a:r>
          </a:p>
        </p:txBody>
      </p:sp>
      <p:sp>
        <p:nvSpPr>
          <p:cNvPr id="7" name="Retângulo 6"/>
          <p:cNvSpPr/>
          <p:nvPr/>
        </p:nvSpPr>
        <p:spPr>
          <a:xfrm>
            <a:off x="883920" y="1687370"/>
            <a:ext cx="10911840" cy="3939540"/>
          </a:xfrm>
          <a:prstGeom prst="rect">
            <a:avLst/>
          </a:prstGeom>
        </p:spPr>
        <p:txBody>
          <a:bodyPr wrap="square">
            <a:spAutoFit/>
          </a:bodyPr>
          <a:lstStyle/>
          <a:p>
            <a:pPr algn="just"/>
            <a:r>
              <a:rPr lang="en-US" dirty="0">
                <a:latin typeface="Tahoma" panose="020B0604030504040204" pitchFamily="34" charset="0"/>
                <a:ea typeface="Times New Roman" panose="02020603050405020304" pitchFamily="18" charset="0"/>
              </a:rPr>
              <a:t>In the end of this Empowering Local Actors Period or phase, 45 T-Days must be done inside of the partnership, where per partner will be done 3 Promoters T-DAYS + 3 Agents T-DAYS + 3 Investors T-DAYS.</a:t>
            </a:r>
          </a:p>
          <a:p>
            <a:pPr algn="just"/>
            <a:endParaRPr lang="en-US" dirty="0" smtClean="0">
              <a:latin typeface="Tahoma" panose="020B0604030504040204" pitchFamily="34" charset="0"/>
              <a:ea typeface="Times New Roman" panose="02020603050405020304" pitchFamily="18" charset="0"/>
            </a:endParaRPr>
          </a:p>
          <a:p>
            <a:pPr algn="just"/>
            <a:r>
              <a:rPr lang="en-US" dirty="0" smtClean="0">
                <a:latin typeface="Tahoma" panose="020B0604030504040204" pitchFamily="34" charset="0"/>
                <a:ea typeface="Times New Roman" panose="02020603050405020304" pitchFamily="18" charset="0"/>
              </a:rPr>
              <a:t>Each </a:t>
            </a:r>
            <a:r>
              <a:rPr lang="en-US" dirty="0">
                <a:latin typeface="Tahoma" panose="020B0604030504040204" pitchFamily="34" charset="0"/>
                <a:ea typeface="Times New Roman" panose="02020603050405020304" pitchFamily="18" charset="0"/>
              </a:rPr>
              <a:t>T-DAY it should be attended by the minimum of 10 individuals. Then in the end of this Empowering Local Actors Period, </a:t>
            </a:r>
            <a:r>
              <a:rPr lang="en-US" b="1" dirty="0">
                <a:latin typeface="Tahoma" panose="020B0604030504040204" pitchFamily="34" charset="0"/>
                <a:ea typeface="Times New Roman" panose="02020603050405020304" pitchFamily="18" charset="0"/>
              </a:rPr>
              <a:t>450 individuals</a:t>
            </a:r>
            <a:r>
              <a:rPr lang="en-US" dirty="0">
                <a:latin typeface="Tahoma" panose="020B0604030504040204" pitchFamily="34" charset="0"/>
                <a:ea typeface="Times New Roman" panose="02020603050405020304" pitchFamily="18" charset="0"/>
              </a:rPr>
              <a:t> from the primary target group where trained. More specifically, during this training period and by partner of the consortium together with their 3 grassroots organizations each partner have trained: </a:t>
            </a:r>
            <a:r>
              <a:rPr lang="en-US" u="sng" dirty="0">
                <a:latin typeface="Tahoma" panose="020B0604030504040204" pitchFamily="34" charset="0"/>
                <a:ea typeface="Times New Roman" panose="02020603050405020304" pitchFamily="18" charset="0"/>
              </a:rPr>
              <a:t>30 new Green Sports Games Promoters + 30 new Green Sports Games Investors + 30 new Green Sports Games Agents</a:t>
            </a:r>
            <a:r>
              <a:rPr lang="en-US" dirty="0" smtClean="0">
                <a:latin typeface="Tahoma" panose="020B0604030504040204" pitchFamily="34" charset="0"/>
                <a:ea typeface="Times New Roman" panose="02020603050405020304" pitchFamily="18" charset="0"/>
              </a:rPr>
              <a:t>.</a:t>
            </a:r>
          </a:p>
          <a:p>
            <a:endParaRPr lang="en-US" dirty="0">
              <a:latin typeface="Tahoma" panose="020B0604030504040204" pitchFamily="34" charset="0"/>
              <a:ea typeface="Times New Roman" panose="02020603050405020304" pitchFamily="18" charset="0"/>
            </a:endParaRPr>
          </a:p>
          <a:p>
            <a:r>
              <a:rPr lang="en-US" dirty="0">
                <a:latin typeface="Tahoma" panose="020B0604030504040204" pitchFamily="34" charset="0"/>
                <a:ea typeface="Times New Roman" panose="02020603050405020304" pitchFamily="18" charset="0"/>
              </a:rPr>
              <a:t>Duration: </a:t>
            </a:r>
            <a:r>
              <a:rPr lang="en-US" u="sng" dirty="0">
                <a:latin typeface="Tahoma" panose="020B0604030504040204" pitchFamily="34" charset="0"/>
                <a:ea typeface="Times New Roman" panose="02020603050405020304" pitchFamily="18" charset="0"/>
              </a:rPr>
              <a:t>5 months</a:t>
            </a:r>
          </a:p>
          <a:p>
            <a:endParaRPr lang="en-US" sz="2200" dirty="0" smtClean="0">
              <a:latin typeface="Tahoma" panose="020B0604030504040204" pitchFamily="34" charset="0"/>
              <a:ea typeface="Times New Roman" panose="02020603050405020304" pitchFamily="18" charset="0"/>
            </a:endParaRPr>
          </a:p>
          <a:p>
            <a:endParaRPr lang="pt-PT" sz="2200" dirty="0">
              <a:latin typeface="Tahoma" panose="020B0604030504040204" pitchFamily="34" charset="0"/>
              <a:ea typeface="Times New Roman" panose="02020603050405020304" pitchFamily="18" charset="0"/>
            </a:endParaRPr>
          </a:p>
        </p:txBody>
      </p:sp>
      <p:pic>
        <p:nvPicPr>
          <p:cNvPr id="10" name="Imagem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11" name="Imagem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sp>
        <p:nvSpPr>
          <p:cNvPr id="9" name="Retângulo 8"/>
          <p:cNvSpPr/>
          <p:nvPr/>
        </p:nvSpPr>
        <p:spPr>
          <a:xfrm>
            <a:off x="883920" y="5134028"/>
            <a:ext cx="10859589" cy="923330"/>
          </a:xfrm>
          <a:prstGeom prst="rect">
            <a:avLst/>
          </a:prstGeom>
          <a:solidFill>
            <a:schemeClr val="accent2"/>
          </a:solidFill>
        </p:spPr>
        <p:txBody>
          <a:bodyPr wrap="square">
            <a:spAutoFit/>
          </a:bodyPr>
          <a:lstStyle/>
          <a:p>
            <a:pPr algn="just"/>
            <a:r>
              <a:rPr lang="en-US" u="sng" dirty="0"/>
              <a:t>A5 Final deliverable</a:t>
            </a:r>
            <a:r>
              <a:rPr lang="en-US" dirty="0"/>
              <a:t>: For each type of T-DAY and by partner must be done a small photographic recording report + attendance sheet of the new trainees and registration sheet of the links in the different social networks </a:t>
            </a:r>
            <a:r>
              <a:rPr lang="en-US" dirty="0" smtClean="0"/>
              <a:t>(Website; LinkedIn</a:t>
            </a:r>
            <a:r>
              <a:rPr lang="en-US" dirty="0"/>
              <a:t>; </a:t>
            </a:r>
            <a:r>
              <a:rPr lang="en-US" dirty="0" smtClean="0"/>
              <a:t>Facebook). </a:t>
            </a:r>
            <a:endParaRPr lang="pt-PT" dirty="0"/>
          </a:p>
        </p:txBody>
      </p:sp>
    </p:spTree>
    <p:extLst>
      <p:ext uri="{BB962C8B-B14F-4D97-AF65-F5344CB8AC3E}">
        <p14:creationId xmlns:p14="http://schemas.microsoft.com/office/powerpoint/2010/main" val="24280567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03513" y="1709701"/>
            <a:ext cx="11090366" cy="4905587"/>
          </a:xfrm>
        </p:spPr>
        <p:txBody>
          <a:bodyPr>
            <a:noAutofit/>
          </a:bodyPr>
          <a:lstStyle/>
          <a:p>
            <a:pPr algn="ctr"/>
            <a:r>
              <a:rPr lang="pt-PT" sz="4800" b="1" dirty="0" smtClean="0">
                <a:latin typeface="Hobo Std" panose="020B0803040709020204" pitchFamily="34" charset="0"/>
              </a:rPr>
              <a:t>Green </a:t>
            </a:r>
            <a:r>
              <a:rPr lang="pt-PT" sz="4800" b="1" dirty="0">
                <a:latin typeface="Hobo Std" panose="020B0803040709020204" pitchFamily="34" charset="0"/>
              </a:rPr>
              <a:t>Sports </a:t>
            </a:r>
            <a:r>
              <a:rPr lang="pt-PT" sz="4800" b="1" dirty="0" smtClean="0">
                <a:latin typeface="Hobo Std" panose="020B0803040709020204" pitchFamily="34" charset="0"/>
              </a:rPr>
              <a:t>Games</a:t>
            </a:r>
            <a:br>
              <a:rPr lang="pt-PT" sz="4800" b="1" dirty="0" smtClean="0">
                <a:latin typeface="Hobo Std" panose="020B0803040709020204" pitchFamily="34" charset="0"/>
              </a:rPr>
            </a:br>
            <a:r>
              <a:rPr lang="pt-PT" sz="4800" b="1" dirty="0" err="1" smtClean="0">
                <a:latin typeface="Hobo Std" panose="020B0803040709020204" pitchFamily="34" charset="0"/>
              </a:rPr>
              <a:t>Activities</a:t>
            </a:r>
            <a:r>
              <a:rPr lang="pt-PT" sz="4800" b="1" dirty="0">
                <a:latin typeface="Hobo Std" panose="020B0803040709020204" pitchFamily="34" charset="0"/>
              </a:rPr>
              <a:t/>
            </a:r>
            <a:br>
              <a:rPr lang="pt-PT" sz="4800" b="1" dirty="0">
                <a:latin typeface="Hobo Std" panose="020B0803040709020204" pitchFamily="34" charset="0"/>
              </a:rPr>
            </a:br>
            <a:r>
              <a:rPr lang="pt-PT" sz="4800" b="1" dirty="0">
                <a:latin typeface="Hobo Std" panose="020B0803040709020204" pitchFamily="34" charset="0"/>
              </a:rPr>
              <a:t>Network </a:t>
            </a:r>
            <a:r>
              <a:rPr lang="pt-PT" sz="4800" b="1" dirty="0" err="1">
                <a:latin typeface="Hobo Std" panose="020B0803040709020204" pitchFamily="34" charset="0"/>
              </a:rPr>
              <a:t>Communities</a:t>
            </a:r>
            <a:r>
              <a:rPr lang="pt-PT" sz="4800" b="1" dirty="0">
                <a:latin typeface="Hobo Std" panose="020B0803040709020204" pitchFamily="34" charset="0"/>
              </a:rPr>
              <a:t> </a:t>
            </a:r>
            <a:r>
              <a:rPr lang="pt-PT" sz="4800" b="1" dirty="0" err="1">
                <a:latin typeface="Hobo Std" panose="020B0803040709020204" pitchFamily="34" charset="0"/>
              </a:rPr>
              <a:t>Building</a:t>
            </a:r>
            <a:r>
              <a:rPr lang="pt-PT" sz="4800" b="1" dirty="0">
                <a:latin typeface="Hobo Std" panose="020B0803040709020204" pitchFamily="34" charset="0"/>
              </a:rPr>
              <a:t> </a:t>
            </a:r>
            <a:r>
              <a:rPr lang="pt-PT" sz="4800" b="1" dirty="0" err="1">
                <a:latin typeface="Hobo Std" panose="020B0803040709020204" pitchFamily="34" charset="0"/>
              </a:rPr>
              <a:t>Period</a:t>
            </a:r>
            <a:r>
              <a:rPr lang="pt-PT" sz="4800" b="1" dirty="0" smtClean="0">
                <a:latin typeface="Hobo Std" panose="020B0803040709020204" pitchFamily="34" charset="0"/>
              </a:rPr>
              <a:t/>
            </a:r>
            <a:br>
              <a:rPr lang="pt-PT" sz="4800" b="1" dirty="0" smtClean="0">
                <a:latin typeface="Hobo Std" panose="020B0803040709020204" pitchFamily="34" charset="0"/>
              </a:rPr>
            </a:br>
            <a:r>
              <a:rPr lang="pt-PT" sz="4800" b="1" dirty="0" smtClean="0">
                <a:latin typeface="Hobo Std" panose="020B0803040709020204" pitchFamily="34" charset="0"/>
              </a:rPr>
              <a:t>(</a:t>
            </a:r>
            <a:r>
              <a:rPr lang="pt-PT" sz="4800" b="1" dirty="0" err="1" smtClean="0">
                <a:latin typeface="Hobo Std" panose="020B0803040709020204" pitchFamily="34" charset="0"/>
              </a:rPr>
              <a:t>From</a:t>
            </a:r>
            <a:r>
              <a:rPr lang="pt-PT" sz="4800" b="1" dirty="0" smtClean="0">
                <a:latin typeface="Hobo Std" panose="020B0803040709020204" pitchFamily="34" charset="0"/>
              </a:rPr>
              <a:t> A6 </a:t>
            </a:r>
            <a:r>
              <a:rPr lang="pt-PT" sz="4800" b="1" dirty="0">
                <a:latin typeface="Hobo Std" panose="020B0803040709020204" pitchFamily="34" charset="0"/>
              </a:rPr>
              <a:t>to </a:t>
            </a:r>
            <a:r>
              <a:rPr lang="pt-PT" sz="4800" b="1" dirty="0" smtClean="0">
                <a:latin typeface="Hobo Std" panose="020B0803040709020204" pitchFamily="34" charset="0"/>
              </a:rPr>
              <a:t>A11) </a:t>
            </a:r>
            <a:br>
              <a:rPr lang="pt-PT" sz="4800" b="1" dirty="0" smtClean="0">
                <a:latin typeface="Hobo Std" panose="020B0803040709020204" pitchFamily="34" charset="0"/>
              </a:rPr>
            </a:br>
            <a:r>
              <a:rPr lang="pt-PT" sz="4800" b="1" dirty="0" smtClean="0">
                <a:latin typeface="Hobo Std" panose="020B0803040709020204" pitchFamily="34" charset="0"/>
              </a:rPr>
              <a:t/>
            </a:r>
            <a:br>
              <a:rPr lang="pt-PT" sz="4800" b="1" dirty="0" smtClean="0">
                <a:latin typeface="Hobo Std" panose="020B0803040709020204" pitchFamily="34" charset="0"/>
              </a:rPr>
            </a:br>
            <a:r>
              <a:rPr lang="pt-PT" sz="4800" b="1" dirty="0" err="1" smtClean="0">
                <a:latin typeface="Hobo Std" panose="020B0803040709020204" pitchFamily="34" charset="0"/>
              </a:rPr>
              <a:t>October</a:t>
            </a:r>
            <a:r>
              <a:rPr lang="pt-PT" sz="4800" b="1" dirty="0" smtClean="0">
                <a:latin typeface="Hobo Std" panose="020B0803040709020204" pitchFamily="34" charset="0"/>
              </a:rPr>
              <a:t> 2020 </a:t>
            </a:r>
            <a:r>
              <a:rPr lang="pt-PT" sz="4800" b="1" dirty="0">
                <a:latin typeface="Hobo Std" panose="020B0803040709020204" pitchFamily="34" charset="0"/>
              </a:rPr>
              <a:t>– </a:t>
            </a:r>
            <a:r>
              <a:rPr lang="pt-PT" sz="4800" b="1" dirty="0" err="1" smtClean="0">
                <a:latin typeface="Hobo Std" panose="020B0803040709020204" pitchFamily="34" charset="0"/>
              </a:rPr>
              <a:t>June</a:t>
            </a:r>
            <a:r>
              <a:rPr lang="pt-PT" sz="4800" b="1" dirty="0" smtClean="0">
                <a:latin typeface="Hobo Std" panose="020B0803040709020204" pitchFamily="34" charset="0"/>
              </a:rPr>
              <a:t> 2021</a:t>
            </a:r>
            <a:r>
              <a:rPr lang="pt-PT" sz="4800" dirty="0">
                <a:latin typeface="Calibri" panose="020F0502020204030204" pitchFamily="34" charset="0"/>
                <a:ea typeface="Calibri" panose="020F0502020204030204" pitchFamily="34" charset="0"/>
                <a:cs typeface="Times New Roman" panose="02020603050405020304" pitchFamily="18" charset="0"/>
              </a:rPr>
              <a:t/>
            </a:r>
            <a:br>
              <a:rPr lang="pt-PT" sz="4800" dirty="0">
                <a:latin typeface="Calibri" panose="020F0502020204030204" pitchFamily="34" charset="0"/>
                <a:ea typeface="Calibri" panose="020F0502020204030204" pitchFamily="34" charset="0"/>
                <a:cs typeface="Times New Roman" panose="02020603050405020304" pitchFamily="18" charset="0"/>
              </a:rPr>
            </a:br>
            <a:endParaRPr lang="pt-PT" sz="4800" dirty="0"/>
          </a:p>
        </p:txBody>
      </p:sp>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4023" y="205164"/>
            <a:ext cx="2609346" cy="1504538"/>
          </a:xfrm>
          <a:prstGeom prst="rect">
            <a:avLst/>
          </a:prstGeom>
        </p:spPr>
      </p:pic>
      <p:pic>
        <p:nvPicPr>
          <p:cNvPr id="6" name="Image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3663" y="374981"/>
            <a:ext cx="3478853" cy="783442"/>
          </a:xfrm>
          <a:prstGeom prst="rect">
            <a:avLst/>
          </a:prstGeom>
        </p:spPr>
      </p:pic>
    </p:spTree>
    <p:extLst>
      <p:ext uri="{BB962C8B-B14F-4D97-AF65-F5344CB8AC3E}">
        <p14:creationId xmlns:p14="http://schemas.microsoft.com/office/powerpoint/2010/main" val="15368016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9897" y="254725"/>
            <a:ext cx="3122023" cy="803366"/>
          </a:xfrm>
        </p:spPr>
        <p:txBody>
          <a:bodyPr/>
          <a:lstStyle/>
          <a:p>
            <a:r>
              <a:rPr lang="pt-PT" dirty="0"/>
              <a:t># </a:t>
            </a:r>
            <a:r>
              <a:rPr lang="pt-PT" dirty="0" err="1"/>
              <a:t>Activity</a:t>
            </a:r>
            <a:r>
              <a:rPr lang="pt-PT" dirty="0"/>
              <a:t> 6</a:t>
            </a:r>
          </a:p>
        </p:txBody>
      </p:sp>
      <p:sp>
        <p:nvSpPr>
          <p:cNvPr id="3" name="Retângulo 2"/>
          <p:cNvSpPr/>
          <p:nvPr/>
        </p:nvSpPr>
        <p:spPr>
          <a:xfrm>
            <a:off x="1004608" y="1225689"/>
            <a:ext cx="10804215" cy="5632311"/>
          </a:xfrm>
          <a:prstGeom prst="rect">
            <a:avLst/>
          </a:prstGeom>
        </p:spPr>
        <p:txBody>
          <a:bodyPr wrap="square">
            <a:spAutoFit/>
          </a:bodyPr>
          <a:lstStyle/>
          <a:p>
            <a:pPr algn="just">
              <a:spcAft>
                <a:spcPts val="0"/>
              </a:spcAft>
            </a:pPr>
            <a:r>
              <a:rPr lang="en-US" i="1" u="sng" dirty="0" smtClean="0">
                <a:latin typeface="Tahoma" panose="020B0604030504040204" pitchFamily="34" charset="0"/>
                <a:ea typeface="Times New Roman" panose="02020603050405020304" pitchFamily="18" charset="0"/>
              </a:rPr>
              <a:t>Third </a:t>
            </a:r>
            <a:r>
              <a:rPr lang="en-US" i="1" u="sng" dirty="0">
                <a:latin typeface="Tahoma" panose="020B0604030504040204" pitchFamily="34" charset="0"/>
                <a:ea typeface="Times New Roman" panose="02020603050405020304" pitchFamily="18" charset="0"/>
              </a:rPr>
              <a:t>transnational meeting – </a:t>
            </a:r>
            <a:r>
              <a:rPr lang="en-US" i="1" u="sng" dirty="0" smtClean="0">
                <a:latin typeface="Tahoma" panose="020B0604030504040204" pitchFamily="34" charset="0"/>
                <a:ea typeface="Times New Roman" panose="02020603050405020304" pitchFamily="18" charset="0"/>
              </a:rPr>
              <a:t>October 2020</a:t>
            </a:r>
          </a:p>
          <a:p>
            <a:pPr algn="just">
              <a:spcAft>
                <a:spcPts val="0"/>
              </a:spcAft>
            </a:pPr>
            <a:endParaRPr lang="en-US" i="1" dirty="0">
              <a:latin typeface="Tahoma" panose="020B0604030504040204" pitchFamily="34" charset="0"/>
              <a:ea typeface="Times New Roman" panose="02020603050405020304" pitchFamily="18" charset="0"/>
            </a:endParaRPr>
          </a:p>
          <a:p>
            <a:pPr algn="just">
              <a:spcAft>
                <a:spcPts val="0"/>
              </a:spcAft>
            </a:pPr>
            <a:r>
              <a:rPr lang="en-US" dirty="0" smtClean="0">
                <a:latin typeface="Tahoma" panose="020B0604030504040204" pitchFamily="34" charset="0"/>
                <a:ea typeface="Times New Roman" panose="02020603050405020304" pitchFamily="18" charset="0"/>
              </a:rPr>
              <a:t>Where</a:t>
            </a:r>
            <a:r>
              <a:rPr lang="en-US" dirty="0">
                <a:latin typeface="Tahoma" panose="020B0604030504040204" pitchFamily="34" charset="0"/>
                <a:ea typeface="Times New Roman" panose="02020603050405020304" pitchFamily="18" charset="0"/>
              </a:rPr>
              <a:t>: </a:t>
            </a:r>
            <a:r>
              <a:rPr lang="en-US" dirty="0" err="1">
                <a:latin typeface="Tahoma" panose="020B0604030504040204" pitchFamily="34" charset="0"/>
                <a:ea typeface="Times New Roman" panose="02020603050405020304" pitchFamily="18" charset="0"/>
              </a:rPr>
              <a:t>Slovenske</a:t>
            </a:r>
            <a:r>
              <a:rPr lang="en-US" dirty="0">
                <a:latin typeface="Tahoma" panose="020B0604030504040204" pitchFamily="34" charset="0"/>
                <a:ea typeface="Times New Roman" panose="02020603050405020304" pitchFamily="18" charset="0"/>
              </a:rPr>
              <a:t> </a:t>
            </a:r>
            <a:r>
              <a:rPr lang="en-US" dirty="0" err="1">
                <a:latin typeface="Tahoma" panose="020B0604030504040204" pitchFamily="34" charset="0"/>
                <a:ea typeface="Times New Roman" panose="02020603050405020304" pitchFamily="18" charset="0"/>
              </a:rPr>
              <a:t>Konjice</a:t>
            </a:r>
            <a:r>
              <a:rPr lang="en-US" dirty="0">
                <a:latin typeface="Tahoma" panose="020B0604030504040204" pitchFamily="34" charset="0"/>
                <a:ea typeface="Times New Roman" panose="02020603050405020304" pitchFamily="18" charset="0"/>
              </a:rPr>
              <a:t>, </a:t>
            </a:r>
            <a:r>
              <a:rPr lang="en-US" dirty="0" smtClean="0">
                <a:latin typeface="Tahoma" panose="020B0604030504040204" pitchFamily="34" charset="0"/>
                <a:ea typeface="Times New Roman" panose="02020603050405020304" pitchFamily="18" charset="0"/>
              </a:rPr>
              <a:t>Slovenia</a:t>
            </a:r>
          </a:p>
          <a:p>
            <a:pPr algn="just">
              <a:spcAft>
                <a:spcPts val="0"/>
              </a:spcAft>
            </a:pPr>
            <a:endParaRPr lang="en-US" dirty="0">
              <a:latin typeface="Tahoma" panose="020B0604030504040204" pitchFamily="34" charset="0"/>
              <a:ea typeface="Times New Roman" panose="02020603050405020304" pitchFamily="18" charset="0"/>
            </a:endParaRPr>
          </a:p>
          <a:p>
            <a:pPr algn="just">
              <a:spcAft>
                <a:spcPts val="0"/>
              </a:spcAft>
            </a:pPr>
            <a:r>
              <a:rPr lang="en-US" dirty="0">
                <a:latin typeface="Tahoma" panose="020B0604030504040204" pitchFamily="34" charset="0"/>
                <a:ea typeface="Times New Roman" panose="02020603050405020304" pitchFamily="18" charset="0"/>
              </a:rPr>
              <a:t>A representative of each of the partners – project officer - will travel to </a:t>
            </a:r>
            <a:r>
              <a:rPr lang="en-US" dirty="0" err="1">
                <a:latin typeface="Tahoma" panose="020B0604030504040204" pitchFamily="34" charset="0"/>
                <a:ea typeface="Times New Roman" panose="02020603050405020304" pitchFamily="18" charset="0"/>
              </a:rPr>
              <a:t>Slovenske</a:t>
            </a:r>
            <a:r>
              <a:rPr lang="en-US" dirty="0">
                <a:latin typeface="Tahoma" panose="020B0604030504040204" pitchFamily="34" charset="0"/>
                <a:ea typeface="Times New Roman" panose="02020603050405020304" pitchFamily="18" charset="0"/>
              </a:rPr>
              <a:t> </a:t>
            </a:r>
            <a:r>
              <a:rPr lang="en-US" dirty="0" err="1">
                <a:latin typeface="Tahoma" panose="020B0604030504040204" pitchFamily="34" charset="0"/>
                <a:ea typeface="Times New Roman" panose="02020603050405020304" pitchFamily="18" charset="0"/>
              </a:rPr>
              <a:t>Konjice</a:t>
            </a:r>
            <a:r>
              <a:rPr lang="en-US" dirty="0">
                <a:latin typeface="Tahoma" panose="020B0604030504040204" pitchFamily="34" charset="0"/>
                <a:ea typeface="Times New Roman" panose="02020603050405020304" pitchFamily="18" charset="0"/>
              </a:rPr>
              <a:t>, Slovenia, where a 4 days meeting (including arrivals and departures) with the project coordinator and the </a:t>
            </a:r>
            <a:r>
              <a:rPr lang="en-US" dirty="0" smtClean="0">
                <a:latin typeface="Tahoma" panose="020B0604030504040204" pitchFamily="34" charset="0"/>
                <a:ea typeface="Times New Roman" panose="02020603050405020304" pitchFamily="18" charset="0"/>
              </a:rPr>
              <a:t>communication/facilitator </a:t>
            </a:r>
            <a:r>
              <a:rPr lang="en-US" dirty="0">
                <a:latin typeface="Tahoma" panose="020B0604030504040204" pitchFamily="34" charset="0"/>
                <a:ea typeface="Times New Roman" panose="02020603050405020304" pitchFamily="18" charset="0"/>
              </a:rPr>
              <a:t>officer, plus 3 youth workers / grassroots organization’s leaders/staff that will go on this third transnational </a:t>
            </a:r>
            <a:r>
              <a:rPr lang="en-US" dirty="0" smtClean="0">
                <a:latin typeface="Tahoma" panose="020B0604030504040204" pitchFamily="34" charset="0"/>
                <a:ea typeface="Times New Roman" panose="02020603050405020304" pitchFamily="18" charset="0"/>
              </a:rPr>
              <a:t>meeting. 21 participants.</a:t>
            </a:r>
          </a:p>
          <a:p>
            <a:pPr algn="just">
              <a:spcAft>
                <a:spcPts val="0"/>
              </a:spcAft>
            </a:pPr>
            <a:endParaRPr lang="en-US" dirty="0">
              <a:latin typeface="Tahoma" panose="020B0604030504040204" pitchFamily="34" charset="0"/>
              <a:ea typeface="Times New Roman" panose="02020603050405020304" pitchFamily="18" charset="0"/>
            </a:endParaRPr>
          </a:p>
          <a:p>
            <a:pPr algn="just">
              <a:spcAft>
                <a:spcPts val="0"/>
              </a:spcAft>
            </a:pPr>
            <a:r>
              <a:rPr lang="en-US" dirty="0" smtClean="0">
                <a:latin typeface="Tahoma" panose="020B0604030504040204" pitchFamily="34" charset="0"/>
                <a:ea typeface="Times New Roman" panose="02020603050405020304" pitchFamily="18" charset="0"/>
              </a:rPr>
              <a:t>The </a:t>
            </a:r>
            <a:r>
              <a:rPr lang="en-US" dirty="0">
                <a:latin typeface="Tahoma" panose="020B0604030504040204" pitchFamily="34" charset="0"/>
                <a:ea typeface="Times New Roman" panose="02020603050405020304" pitchFamily="18" charset="0"/>
              </a:rPr>
              <a:t>aims of the meeting are</a:t>
            </a:r>
            <a:r>
              <a:rPr lang="en-US" dirty="0" smtClean="0">
                <a:latin typeface="Tahoma" panose="020B0604030504040204" pitchFamily="34" charset="0"/>
                <a:ea typeface="Times New Roman" panose="02020603050405020304" pitchFamily="18" charset="0"/>
              </a:rPr>
              <a:t>:</a:t>
            </a:r>
          </a:p>
          <a:p>
            <a:pPr algn="just">
              <a:spcAft>
                <a:spcPts val="0"/>
              </a:spcAft>
            </a:pPr>
            <a:endParaRPr lang="en-US" dirty="0" smtClean="0">
              <a:latin typeface="Tahoma" panose="020B0604030504040204" pitchFamily="34" charset="0"/>
              <a:ea typeface="Times New Roman" panose="02020603050405020304" pitchFamily="18" charset="0"/>
            </a:endParaRPr>
          </a:p>
          <a:p>
            <a:pPr marL="285750" indent="-285750" algn="just">
              <a:spcAft>
                <a:spcPts val="0"/>
              </a:spcAft>
              <a:buFont typeface="Arial" panose="020B0604020202020204" pitchFamily="34" charset="0"/>
              <a:buChar char="•"/>
            </a:pPr>
            <a:r>
              <a:rPr lang="en-US" dirty="0" smtClean="0">
                <a:latin typeface="Tahoma" panose="020B0604030504040204" pitchFamily="34" charset="0"/>
                <a:ea typeface="Times New Roman" panose="02020603050405020304" pitchFamily="18" charset="0"/>
              </a:rPr>
              <a:t>Present </a:t>
            </a:r>
            <a:r>
              <a:rPr lang="en-US" dirty="0">
                <a:latin typeface="Tahoma" panose="020B0604030504040204" pitchFamily="34" charset="0"/>
                <a:ea typeface="Times New Roman" panose="02020603050405020304" pitchFamily="18" charset="0"/>
              </a:rPr>
              <a:t>to all partners the results of the Training Local Communities in their country. Provide direct training feedback of each local grassroots organization through their respective T-DAYS: 3 Promoters T-DAYS + 3 Agents T-DAYS + 3 Investors </a:t>
            </a:r>
            <a:r>
              <a:rPr lang="en-US" dirty="0" smtClean="0">
                <a:latin typeface="Tahoma" panose="020B0604030504040204" pitchFamily="34" charset="0"/>
                <a:ea typeface="Times New Roman" panose="02020603050405020304" pitchFamily="18" charset="0"/>
              </a:rPr>
              <a:t>T-DAYS;</a:t>
            </a:r>
          </a:p>
          <a:p>
            <a:pPr marL="285750" indent="-285750" algn="just">
              <a:spcAft>
                <a:spcPts val="0"/>
              </a:spcAft>
              <a:buFont typeface="Arial" panose="020B0604020202020204" pitchFamily="34" charset="0"/>
              <a:buChar char="•"/>
            </a:pPr>
            <a:r>
              <a:rPr lang="en-US" dirty="0" smtClean="0">
                <a:latin typeface="Tahoma" panose="020B0604030504040204" pitchFamily="34" charset="0"/>
                <a:ea typeface="Times New Roman" panose="02020603050405020304" pitchFamily="18" charset="0"/>
              </a:rPr>
              <a:t>Conduct</a:t>
            </a:r>
            <a:r>
              <a:rPr lang="en-US" dirty="0">
                <a:latin typeface="Tahoma" panose="020B0604030504040204" pitchFamily="34" charset="0"/>
                <a:ea typeface="Times New Roman" panose="02020603050405020304" pitchFamily="18" charset="0"/>
              </a:rPr>
              <a:t>, by the project officers, with the commitment and engagement of the local sports stakeholders according to their own realities, i.e., their physical and material resources, operational capacity for the implementation of local activities to be carried out after the training </a:t>
            </a:r>
            <a:r>
              <a:rPr lang="en-US" dirty="0" smtClean="0">
                <a:latin typeface="Tahoma" panose="020B0604030504040204" pitchFamily="34" charset="0"/>
                <a:ea typeface="Times New Roman" panose="02020603050405020304" pitchFamily="18" charset="0"/>
              </a:rPr>
              <a:t>period.</a:t>
            </a:r>
          </a:p>
          <a:p>
            <a:pPr marL="285750" indent="-285750" algn="just">
              <a:spcAft>
                <a:spcPts val="0"/>
              </a:spcAft>
              <a:buFont typeface="Arial" panose="020B0604020202020204" pitchFamily="34" charset="0"/>
              <a:buChar char="•"/>
            </a:pPr>
            <a:r>
              <a:rPr lang="en-US" dirty="0" smtClean="0">
                <a:latin typeface="Tahoma" panose="020B0604030504040204" pitchFamily="34" charset="0"/>
                <a:ea typeface="Times New Roman" panose="02020603050405020304" pitchFamily="18" charset="0"/>
              </a:rPr>
              <a:t>Definition </a:t>
            </a:r>
            <a:r>
              <a:rPr lang="en-US" dirty="0">
                <a:latin typeface="Tahoma" panose="020B0604030504040204" pitchFamily="34" charset="0"/>
                <a:ea typeface="Times New Roman" panose="02020603050405020304" pitchFamily="18" charset="0"/>
              </a:rPr>
              <a:t>of the local implementation activities plan for the creation of a local community network and making the link between them – </a:t>
            </a:r>
            <a:r>
              <a:rPr lang="en-US" b="1" i="1" dirty="0">
                <a:latin typeface="Tahoma" panose="020B0604030504040204" pitchFamily="34" charset="0"/>
                <a:ea typeface="Times New Roman" panose="02020603050405020304" pitchFamily="18" charset="0"/>
              </a:rPr>
              <a:t>Local Green Sports and Games Network</a:t>
            </a:r>
            <a:r>
              <a:rPr lang="en-US" dirty="0">
                <a:latin typeface="Tahoma" panose="020B0604030504040204" pitchFamily="34" charset="0"/>
                <a:ea typeface="Times New Roman" panose="02020603050405020304" pitchFamily="18" charset="0"/>
              </a:rPr>
              <a:t>.</a:t>
            </a:r>
          </a:p>
          <a:p>
            <a:pPr algn="just">
              <a:spcAft>
                <a:spcPts val="0"/>
              </a:spcAft>
            </a:pPr>
            <a:endParaRPr lang="en-US" dirty="0">
              <a:latin typeface="Tahoma" panose="020B0604030504040204" pitchFamily="34" charset="0"/>
              <a:ea typeface="Times New Roman" panose="02020603050405020304" pitchFamily="18" charset="0"/>
            </a:endParaRPr>
          </a:p>
        </p:txBody>
      </p:sp>
      <p:pic>
        <p:nvPicPr>
          <p:cNvPr id="7" name="Image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8" name="Imagem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spTree>
    <p:extLst>
      <p:ext uri="{BB962C8B-B14F-4D97-AF65-F5344CB8AC3E}">
        <p14:creationId xmlns:p14="http://schemas.microsoft.com/office/powerpoint/2010/main" val="29630911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849325" y="1260041"/>
            <a:ext cx="2372765" cy="492443"/>
          </a:xfrm>
          <a:prstGeom prst="rect">
            <a:avLst/>
          </a:prstGeom>
        </p:spPr>
        <p:txBody>
          <a:bodyPr wrap="none">
            <a:spAutoFit/>
          </a:bodyPr>
          <a:lstStyle/>
          <a:p>
            <a:r>
              <a:rPr lang="en-GB" sz="2600" b="1" dirty="0">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rPr>
              <a:t>Project goals</a:t>
            </a:r>
            <a:endParaRPr lang="pt-PT" sz="2600" b="1" dirty="0">
              <a:effectLst>
                <a:outerShdw blurRad="38100" dist="38100" dir="2700000" algn="tl">
                  <a:srgbClr val="000000">
                    <a:alpha val="43137"/>
                  </a:srgbClr>
                </a:outerShdw>
              </a:effectLst>
            </a:endParaRPr>
          </a:p>
        </p:txBody>
      </p:sp>
      <p:sp>
        <p:nvSpPr>
          <p:cNvPr id="9" name="Retângulo 8"/>
          <p:cNvSpPr/>
          <p:nvPr/>
        </p:nvSpPr>
        <p:spPr>
          <a:xfrm>
            <a:off x="902201" y="2748231"/>
            <a:ext cx="11234057" cy="2054665"/>
          </a:xfrm>
          <a:prstGeom prst="rect">
            <a:avLst/>
          </a:prstGeom>
        </p:spPr>
        <p:txBody>
          <a:bodyPr wrap="square">
            <a:spAutoFit/>
          </a:bodyPr>
          <a:lstStyle/>
          <a:p>
            <a:pPr algn="ctr">
              <a:lnSpc>
                <a:spcPct val="150000"/>
              </a:lnSpc>
              <a:spcAft>
                <a:spcPts val="0"/>
              </a:spcAft>
            </a:pPr>
            <a:r>
              <a:rPr lang="en-US" sz="2200" b="1" u="sng" dirty="0">
                <a:latin typeface="Tahoma" panose="020B0604030504040204" pitchFamily="34" charset="0"/>
                <a:ea typeface="Times New Roman" panose="02020603050405020304" pitchFamily="18" charset="0"/>
              </a:rPr>
              <a:t>Overall </a:t>
            </a:r>
            <a:r>
              <a:rPr lang="en-US" sz="2200" b="1" u="sng" dirty="0" smtClean="0">
                <a:latin typeface="Tahoma" panose="020B0604030504040204" pitchFamily="34" charset="0"/>
                <a:ea typeface="Times New Roman" panose="02020603050405020304" pitchFamily="18" charset="0"/>
              </a:rPr>
              <a:t>Objective:</a:t>
            </a:r>
            <a:endParaRPr lang="en-US" sz="2200" dirty="0" smtClean="0">
              <a:latin typeface="Tahoma" panose="020B0604030504040204" pitchFamily="34" charset="0"/>
              <a:ea typeface="Times New Roman" panose="02020603050405020304" pitchFamily="18" charset="0"/>
            </a:endParaRPr>
          </a:p>
          <a:p>
            <a:pPr algn="ctr">
              <a:lnSpc>
                <a:spcPct val="150000"/>
              </a:lnSpc>
              <a:spcAft>
                <a:spcPts val="0"/>
              </a:spcAft>
            </a:pPr>
            <a:r>
              <a:rPr lang="en-US" sz="2200" dirty="0" smtClean="0">
                <a:latin typeface="Tahoma" panose="020B0604030504040204" pitchFamily="34" charset="0"/>
                <a:ea typeface="Times New Roman" panose="02020603050405020304" pitchFamily="18" charset="0"/>
              </a:rPr>
              <a:t>Promote </a:t>
            </a:r>
            <a:r>
              <a:rPr lang="en-US" sz="2200" dirty="0">
                <a:latin typeface="Tahoma" panose="020B0604030504040204" pitchFamily="34" charset="0"/>
                <a:ea typeface="Times New Roman" panose="02020603050405020304" pitchFamily="18" charset="0"/>
              </a:rPr>
              <a:t>non-formal education in and through sport with special focus on skills development and by that changing human behavior or attitudes for a greater critical environmental awareness</a:t>
            </a:r>
            <a:r>
              <a:rPr lang="en-US" sz="2200" dirty="0" smtClean="0">
                <a:latin typeface="Tahoma" panose="020B0604030504040204" pitchFamily="34" charset="0"/>
                <a:ea typeface="Times New Roman" panose="02020603050405020304" pitchFamily="18" charset="0"/>
              </a:rPr>
              <a:t>.</a:t>
            </a:r>
            <a:endParaRPr lang="en-US" sz="2200" dirty="0">
              <a:latin typeface="Tahoma" panose="020B0604030504040204" pitchFamily="34" charset="0"/>
              <a:ea typeface="Times New Roman" panose="02020603050405020304" pitchFamily="18" charset="0"/>
            </a:endParaRPr>
          </a:p>
        </p:txBody>
      </p:sp>
      <p:pic>
        <p:nvPicPr>
          <p:cNvPr id="7" name="Image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8" name="Imagem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spTree>
    <p:extLst>
      <p:ext uri="{BB962C8B-B14F-4D97-AF65-F5344CB8AC3E}">
        <p14:creationId xmlns:p14="http://schemas.microsoft.com/office/powerpoint/2010/main" val="33681882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09897" y="254725"/>
            <a:ext cx="3122023" cy="803366"/>
          </a:xfrm>
        </p:spPr>
        <p:txBody>
          <a:bodyPr>
            <a:normAutofit/>
          </a:bodyPr>
          <a:lstStyle/>
          <a:p>
            <a:r>
              <a:rPr lang="pt-PT" dirty="0" smtClean="0"/>
              <a:t># </a:t>
            </a:r>
            <a:r>
              <a:rPr lang="pt-PT" dirty="0" err="1" smtClean="0"/>
              <a:t>Activity</a:t>
            </a:r>
            <a:r>
              <a:rPr lang="pt-PT" dirty="0" smtClean="0"/>
              <a:t> 7</a:t>
            </a:r>
            <a:endParaRPr lang="pt-PT" dirty="0"/>
          </a:p>
        </p:txBody>
      </p:sp>
      <p:sp>
        <p:nvSpPr>
          <p:cNvPr id="6" name="Retângulo 5"/>
          <p:cNvSpPr/>
          <p:nvPr/>
        </p:nvSpPr>
        <p:spPr>
          <a:xfrm>
            <a:off x="809897" y="1310874"/>
            <a:ext cx="11273485" cy="369332"/>
          </a:xfrm>
          <a:prstGeom prst="rect">
            <a:avLst/>
          </a:prstGeom>
        </p:spPr>
        <p:txBody>
          <a:bodyPr wrap="square">
            <a:spAutoFit/>
          </a:bodyPr>
          <a:lstStyle/>
          <a:p>
            <a:pPr algn="just"/>
            <a:r>
              <a:rPr lang="en-US" i="1" u="sng" dirty="0">
                <a:latin typeface="Tahoma" panose="020B0604030504040204" pitchFamily="34" charset="0"/>
                <a:ea typeface="Times New Roman" panose="02020603050405020304" pitchFamily="18" charset="0"/>
              </a:rPr>
              <a:t>Pilot Local P-Days actions</a:t>
            </a:r>
            <a:endParaRPr lang="en-GB" i="1" u="sng" dirty="0">
              <a:latin typeface="Tahoma" panose="020B0604030504040204" pitchFamily="34" charset="0"/>
              <a:ea typeface="Times New Roman" panose="02020603050405020304" pitchFamily="18" charset="0"/>
            </a:endParaRPr>
          </a:p>
        </p:txBody>
      </p:sp>
      <p:sp>
        <p:nvSpPr>
          <p:cNvPr id="7" name="Retângulo 6"/>
          <p:cNvSpPr/>
          <p:nvPr/>
        </p:nvSpPr>
        <p:spPr>
          <a:xfrm>
            <a:off x="883920" y="1687370"/>
            <a:ext cx="10911840" cy="4247317"/>
          </a:xfrm>
          <a:prstGeom prst="rect">
            <a:avLst/>
          </a:prstGeom>
        </p:spPr>
        <p:txBody>
          <a:bodyPr wrap="square">
            <a:spAutoFit/>
          </a:bodyPr>
          <a:lstStyle/>
          <a:p>
            <a:pPr algn="just">
              <a:lnSpc>
                <a:spcPct val="150000"/>
              </a:lnSpc>
            </a:pPr>
            <a:r>
              <a:rPr lang="en-US" dirty="0">
                <a:latin typeface="Tahoma" panose="020B0604030504040204" pitchFamily="34" charset="0"/>
                <a:ea typeface="Tahoma" panose="020B0604030504040204" pitchFamily="34" charset="0"/>
                <a:cs typeface="Tahoma" panose="020B0604030504040204" pitchFamily="34" charset="0"/>
              </a:rPr>
              <a:t>W</a:t>
            </a:r>
            <a:r>
              <a:rPr lang="en-US" dirty="0" smtClean="0">
                <a:latin typeface="Tahoma" panose="020B0604030504040204" pitchFamily="34" charset="0"/>
                <a:ea typeface="Tahoma" panose="020B0604030504040204" pitchFamily="34" charset="0"/>
                <a:cs typeface="Tahoma" panose="020B0604030504040204" pitchFamily="34" charset="0"/>
              </a:rPr>
              <a:t>here </a:t>
            </a:r>
            <a:r>
              <a:rPr lang="en-US" dirty="0">
                <a:latin typeface="Tahoma" panose="020B0604030504040204" pitchFamily="34" charset="0"/>
                <a:ea typeface="Tahoma" panose="020B0604030504040204" pitchFamily="34" charset="0"/>
                <a:cs typeface="Tahoma" panose="020B0604030504040204" pitchFamily="34" charset="0"/>
              </a:rPr>
              <a:t>the project officers of each partner with the collaboration of 3 grassroots organization’s (those local stakeholders where the 3 representative individuals were in the Second and Third transnational meeting) will have to take on urban spaces the pilot operationalization of one day of provocation called P-DAY per local stakeholder</a:t>
            </a:r>
            <a:r>
              <a:rPr lang="en-US" dirty="0" smtClean="0">
                <a:latin typeface="Tahoma" panose="020B0604030504040204" pitchFamily="34" charset="0"/>
                <a:ea typeface="Tahoma" panose="020B0604030504040204" pitchFamily="34" charset="0"/>
                <a:cs typeface="Tahoma" panose="020B0604030504040204" pitchFamily="34" charset="0"/>
              </a:rPr>
              <a:t>.</a:t>
            </a:r>
          </a:p>
          <a:p>
            <a:pPr algn="just">
              <a:lnSpc>
                <a:spcPct val="150000"/>
              </a:lnSpc>
            </a:pPr>
            <a:endParaRPr lang="en-US"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dirty="0">
                <a:latin typeface="Tahoma" panose="020B0604030504040204" pitchFamily="34" charset="0"/>
                <a:ea typeface="Tahoma" panose="020B0604030504040204" pitchFamily="34" charset="0"/>
                <a:cs typeface="Tahoma" panose="020B0604030504040204" pitchFamily="34" charset="0"/>
              </a:rPr>
              <a:t>The day of provocation according to the mentioned model and that will be described in the methodology is an event organized by the different actors (here the individuals of the primary group) around the sports and games for the local community and that will have to server of an act positive response to the call for circular economy and environmental sustainability. Therefore, associated with the sports event itself will have to have accompanied actions for a greener and sustainable ecology for the local community</a:t>
            </a:r>
            <a:r>
              <a:rPr lang="en-US" dirty="0" smtClean="0">
                <a:latin typeface="Tahoma" panose="020B0604030504040204" pitchFamily="34" charset="0"/>
                <a:ea typeface="Tahoma" panose="020B0604030504040204" pitchFamily="34" charset="0"/>
                <a:cs typeface="Tahoma" panose="020B0604030504040204" pitchFamily="34" charset="0"/>
              </a:rPr>
              <a:t>.</a:t>
            </a:r>
            <a:endParaRPr lang="en-US" dirty="0">
              <a:latin typeface="Tahoma" panose="020B0604030504040204" pitchFamily="34" charset="0"/>
              <a:ea typeface="Tahoma" panose="020B0604030504040204" pitchFamily="34" charset="0"/>
              <a:cs typeface="Tahoma" panose="020B0604030504040204" pitchFamily="34" charset="0"/>
            </a:endParaRPr>
          </a:p>
        </p:txBody>
      </p:sp>
      <p:pic>
        <p:nvPicPr>
          <p:cNvPr id="10" name="Imagem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11" name="Imagem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spTree>
    <p:extLst>
      <p:ext uri="{BB962C8B-B14F-4D97-AF65-F5344CB8AC3E}">
        <p14:creationId xmlns:p14="http://schemas.microsoft.com/office/powerpoint/2010/main" val="25581879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9897" y="254725"/>
            <a:ext cx="3122023" cy="803366"/>
          </a:xfrm>
        </p:spPr>
        <p:txBody>
          <a:bodyPr>
            <a:normAutofit/>
          </a:bodyPr>
          <a:lstStyle/>
          <a:p>
            <a:r>
              <a:rPr lang="pt-PT" dirty="0" smtClean="0"/>
              <a:t># </a:t>
            </a:r>
            <a:r>
              <a:rPr lang="pt-PT" dirty="0" err="1" smtClean="0"/>
              <a:t>Activity</a:t>
            </a:r>
            <a:r>
              <a:rPr lang="pt-PT" dirty="0" smtClean="0"/>
              <a:t> 7</a:t>
            </a:r>
            <a:endParaRPr lang="pt-PT" dirty="0"/>
          </a:p>
        </p:txBody>
      </p:sp>
      <p:sp>
        <p:nvSpPr>
          <p:cNvPr id="6" name="Retângulo 5"/>
          <p:cNvSpPr/>
          <p:nvPr/>
        </p:nvSpPr>
        <p:spPr>
          <a:xfrm>
            <a:off x="809897" y="1310874"/>
            <a:ext cx="11273485" cy="369332"/>
          </a:xfrm>
          <a:prstGeom prst="rect">
            <a:avLst/>
          </a:prstGeom>
        </p:spPr>
        <p:txBody>
          <a:bodyPr wrap="square">
            <a:spAutoFit/>
          </a:bodyPr>
          <a:lstStyle/>
          <a:p>
            <a:pPr algn="just"/>
            <a:r>
              <a:rPr lang="en-US" i="1" u="sng" dirty="0">
                <a:latin typeface="Tahoma" panose="020B0604030504040204" pitchFamily="34" charset="0"/>
                <a:ea typeface="Times New Roman" panose="02020603050405020304" pitchFamily="18" charset="0"/>
              </a:rPr>
              <a:t>Pilot Local P-Days actions</a:t>
            </a:r>
            <a:endParaRPr lang="en-GB" i="1" u="sng" dirty="0">
              <a:latin typeface="Tahoma" panose="020B0604030504040204" pitchFamily="34" charset="0"/>
              <a:ea typeface="Times New Roman" panose="02020603050405020304" pitchFamily="18" charset="0"/>
            </a:endParaRPr>
          </a:p>
        </p:txBody>
      </p:sp>
      <p:sp>
        <p:nvSpPr>
          <p:cNvPr id="7" name="Retângulo 6"/>
          <p:cNvSpPr/>
          <p:nvPr/>
        </p:nvSpPr>
        <p:spPr>
          <a:xfrm>
            <a:off x="883920" y="1687370"/>
            <a:ext cx="10911840" cy="3000821"/>
          </a:xfrm>
          <a:prstGeom prst="rect">
            <a:avLst/>
          </a:prstGeom>
        </p:spPr>
        <p:txBody>
          <a:bodyPr wrap="square">
            <a:spAutoFit/>
          </a:bodyPr>
          <a:lstStyle/>
          <a:p>
            <a:pPr algn="just">
              <a:lnSpc>
                <a:spcPct val="150000"/>
              </a:lnSpc>
            </a:pPr>
            <a:r>
              <a:rPr lang="en-US" dirty="0" smtClean="0">
                <a:latin typeface="Tahoma" panose="020B0604030504040204" pitchFamily="34" charset="0"/>
                <a:ea typeface="Tahoma" panose="020B0604030504040204" pitchFamily="34" charset="0"/>
                <a:cs typeface="Tahoma" panose="020B0604030504040204" pitchFamily="34" charset="0"/>
              </a:rPr>
              <a:t>Each </a:t>
            </a:r>
            <a:r>
              <a:rPr lang="en-US" dirty="0">
                <a:latin typeface="Tahoma" panose="020B0604030504040204" pitchFamily="34" charset="0"/>
                <a:ea typeface="Tahoma" panose="020B0604030504040204" pitchFamily="34" charset="0"/>
                <a:cs typeface="Tahoma" panose="020B0604030504040204" pitchFamily="34" charset="0"/>
              </a:rPr>
              <a:t>P-DAY pilot held individually by each local stakeholder it should be attended by the minimum of 10 individuals of the secondary target group - local individuals and families – to have an important role on their indirect participation by the recognition and appreciation of the primary target group actions and initiatives associated to the traditional sports and games</a:t>
            </a:r>
            <a:r>
              <a:rPr lang="en-US" dirty="0" smtClean="0">
                <a:latin typeface="Tahoma" panose="020B0604030504040204" pitchFamily="34" charset="0"/>
                <a:ea typeface="Tahoma" panose="020B0604030504040204" pitchFamily="34" charset="0"/>
                <a:cs typeface="Tahoma" panose="020B0604030504040204" pitchFamily="34" charset="0"/>
              </a:rPr>
              <a:t>.</a:t>
            </a:r>
          </a:p>
          <a:p>
            <a:pPr algn="just">
              <a:lnSpc>
                <a:spcPct val="150000"/>
              </a:lnSpc>
            </a:pPr>
            <a:endParaRPr lang="en-US"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dirty="0">
                <a:latin typeface="Tahoma" panose="020B0604030504040204" pitchFamily="34" charset="0"/>
                <a:ea typeface="Tahoma" panose="020B0604030504040204" pitchFamily="34" charset="0"/>
                <a:cs typeface="Tahoma" panose="020B0604030504040204" pitchFamily="34" charset="0"/>
              </a:rPr>
              <a:t>It’s an experimental event filled with three P-DAYS per partner with the clear intention to start in each partner country the </a:t>
            </a:r>
            <a:r>
              <a:rPr lang="en-US" dirty="0" err="1">
                <a:latin typeface="Tahoma" panose="020B0604030504040204" pitchFamily="34" charset="0"/>
                <a:ea typeface="Tahoma" panose="020B0604030504040204" pitchFamily="34" charset="0"/>
                <a:cs typeface="Tahoma" panose="020B0604030504040204" pitchFamily="34" charset="0"/>
              </a:rPr>
              <a:t>grassroot</a:t>
            </a:r>
            <a:r>
              <a:rPr lang="en-US" dirty="0">
                <a:latin typeface="Tahoma" panose="020B0604030504040204" pitchFamily="34" charset="0"/>
                <a:ea typeface="Tahoma" panose="020B0604030504040204" pitchFamily="34" charset="0"/>
                <a:cs typeface="Tahoma" panose="020B0604030504040204" pitchFamily="34" charset="0"/>
              </a:rPr>
              <a:t> movement - Green Grassroots Sports Capacity Building</a:t>
            </a:r>
            <a:r>
              <a:rPr lang="en-US" dirty="0" smtClean="0">
                <a:latin typeface="Tahoma" panose="020B0604030504040204" pitchFamily="34" charset="0"/>
                <a:ea typeface="Tahoma" panose="020B0604030504040204" pitchFamily="34" charset="0"/>
                <a:cs typeface="Tahoma" panose="020B0604030504040204" pitchFamily="34" charset="0"/>
              </a:rPr>
              <a:t>.</a:t>
            </a:r>
            <a:endParaRPr lang="en-US" dirty="0">
              <a:latin typeface="Tahoma" panose="020B0604030504040204" pitchFamily="34" charset="0"/>
              <a:ea typeface="Tahoma" panose="020B0604030504040204" pitchFamily="34" charset="0"/>
              <a:cs typeface="Tahoma" panose="020B0604030504040204" pitchFamily="34" charset="0"/>
            </a:endParaRPr>
          </a:p>
        </p:txBody>
      </p:sp>
      <p:pic>
        <p:nvPicPr>
          <p:cNvPr id="10" name="Imagem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11" name="Imagem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spTree>
    <p:extLst>
      <p:ext uri="{BB962C8B-B14F-4D97-AF65-F5344CB8AC3E}">
        <p14:creationId xmlns:p14="http://schemas.microsoft.com/office/powerpoint/2010/main" val="12373638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9897" y="254725"/>
            <a:ext cx="3122023" cy="803366"/>
          </a:xfrm>
        </p:spPr>
        <p:txBody>
          <a:bodyPr>
            <a:normAutofit/>
          </a:bodyPr>
          <a:lstStyle/>
          <a:p>
            <a:r>
              <a:rPr lang="pt-PT" dirty="0" smtClean="0"/>
              <a:t># </a:t>
            </a:r>
            <a:r>
              <a:rPr lang="pt-PT" dirty="0" err="1" smtClean="0"/>
              <a:t>Activity</a:t>
            </a:r>
            <a:r>
              <a:rPr lang="pt-PT" dirty="0" smtClean="0"/>
              <a:t> 7</a:t>
            </a:r>
            <a:endParaRPr lang="pt-PT" dirty="0"/>
          </a:p>
        </p:txBody>
      </p:sp>
      <p:sp>
        <p:nvSpPr>
          <p:cNvPr id="6" name="Retângulo 5"/>
          <p:cNvSpPr/>
          <p:nvPr/>
        </p:nvSpPr>
        <p:spPr>
          <a:xfrm>
            <a:off x="809897" y="1310874"/>
            <a:ext cx="11273485" cy="369332"/>
          </a:xfrm>
          <a:prstGeom prst="rect">
            <a:avLst/>
          </a:prstGeom>
        </p:spPr>
        <p:txBody>
          <a:bodyPr wrap="square">
            <a:spAutoFit/>
          </a:bodyPr>
          <a:lstStyle/>
          <a:p>
            <a:pPr algn="just"/>
            <a:r>
              <a:rPr lang="en-US" i="1" u="sng" dirty="0">
                <a:latin typeface="Tahoma" panose="020B0604030504040204" pitchFamily="34" charset="0"/>
                <a:ea typeface="Times New Roman" panose="02020603050405020304" pitchFamily="18" charset="0"/>
              </a:rPr>
              <a:t>Pilot Local P-Days actions</a:t>
            </a:r>
            <a:endParaRPr lang="en-GB" i="1" u="sng" dirty="0">
              <a:latin typeface="Tahoma" panose="020B0604030504040204" pitchFamily="34" charset="0"/>
              <a:ea typeface="Times New Roman" panose="02020603050405020304" pitchFamily="18" charset="0"/>
            </a:endParaRPr>
          </a:p>
        </p:txBody>
      </p:sp>
      <p:sp>
        <p:nvSpPr>
          <p:cNvPr id="7" name="Retângulo 6"/>
          <p:cNvSpPr/>
          <p:nvPr/>
        </p:nvSpPr>
        <p:spPr>
          <a:xfrm>
            <a:off x="883920" y="1687370"/>
            <a:ext cx="10911840" cy="2585323"/>
          </a:xfrm>
          <a:prstGeom prst="rect">
            <a:avLst/>
          </a:prstGeom>
        </p:spPr>
        <p:txBody>
          <a:bodyPr wrap="square">
            <a:spAutoFit/>
          </a:bodyPr>
          <a:lstStyle/>
          <a:p>
            <a:pPr algn="just">
              <a:lnSpc>
                <a:spcPct val="150000"/>
              </a:lnSpc>
            </a:pPr>
            <a:r>
              <a:rPr lang="en-US" dirty="0">
                <a:latin typeface="Tahoma" panose="020B0604030504040204" pitchFamily="34" charset="0"/>
                <a:ea typeface="Tahoma" panose="020B0604030504040204" pitchFamily="34" charset="0"/>
                <a:cs typeface="Tahoma" panose="020B0604030504040204" pitchFamily="34" charset="0"/>
              </a:rPr>
              <a:t>In the end of this activity each partner will have involve: Green Sports Games Promoters + Green Sports Games Investors + Green Sports Games Agents in interaction with the second target group which per country will be involving in the minimum 150 individuals. In the partnership this pilot event activity will involve at the minimum 150 individuals.</a:t>
            </a:r>
          </a:p>
          <a:p>
            <a:pPr algn="just">
              <a:lnSpc>
                <a:spcPct val="150000"/>
              </a:lnSpc>
            </a:pPr>
            <a:endParaRPr lang="en-US"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dirty="0" smtClean="0">
                <a:latin typeface="Tahoma" panose="020B0604030504040204" pitchFamily="34" charset="0"/>
                <a:ea typeface="Tahoma" panose="020B0604030504040204" pitchFamily="34" charset="0"/>
                <a:cs typeface="Tahoma" panose="020B0604030504040204" pitchFamily="34" charset="0"/>
              </a:rPr>
              <a:t>Duration</a:t>
            </a:r>
            <a:r>
              <a:rPr lang="en-US" dirty="0">
                <a:latin typeface="Tahoma" panose="020B0604030504040204" pitchFamily="34" charset="0"/>
                <a:ea typeface="Tahoma" panose="020B0604030504040204" pitchFamily="34" charset="0"/>
                <a:cs typeface="Tahoma" panose="020B0604030504040204" pitchFamily="34" charset="0"/>
              </a:rPr>
              <a:t>: </a:t>
            </a:r>
            <a:r>
              <a:rPr lang="en-US" u="sng" dirty="0">
                <a:latin typeface="Tahoma" panose="020B0604030504040204" pitchFamily="34" charset="0"/>
                <a:ea typeface="Tahoma" panose="020B0604030504040204" pitchFamily="34" charset="0"/>
                <a:cs typeface="Tahoma" panose="020B0604030504040204" pitchFamily="34" charset="0"/>
              </a:rPr>
              <a:t>2 </a:t>
            </a:r>
            <a:r>
              <a:rPr lang="en-US" u="sng" dirty="0" smtClean="0">
                <a:latin typeface="Tahoma" panose="020B0604030504040204" pitchFamily="34" charset="0"/>
                <a:ea typeface="Tahoma" panose="020B0604030504040204" pitchFamily="34" charset="0"/>
                <a:cs typeface="Tahoma" panose="020B0604030504040204" pitchFamily="34" charset="0"/>
              </a:rPr>
              <a:t>months</a:t>
            </a:r>
            <a:endParaRPr lang="en-US" u="sng" dirty="0">
              <a:latin typeface="Tahoma" panose="020B0604030504040204" pitchFamily="34" charset="0"/>
              <a:ea typeface="Tahoma" panose="020B0604030504040204" pitchFamily="34" charset="0"/>
              <a:cs typeface="Tahoma" panose="020B0604030504040204" pitchFamily="34" charset="0"/>
            </a:endParaRPr>
          </a:p>
        </p:txBody>
      </p:sp>
      <p:sp>
        <p:nvSpPr>
          <p:cNvPr id="9" name="Retângulo 8"/>
          <p:cNvSpPr/>
          <p:nvPr/>
        </p:nvSpPr>
        <p:spPr>
          <a:xfrm>
            <a:off x="883920" y="4624580"/>
            <a:ext cx="10859589" cy="1754326"/>
          </a:xfrm>
          <a:prstGeom prst="rect">
            <a:avLst/>
          </a:prstGeom>
          <a:solidFill>
            <a:schemeClr val="accent2"/>
          </a:solidFill>
        </p:spPr>
        <p:txBody>
          <a:bodyPr wrap="square">
            <a:spAutoFit/>
          </a:bodyPr>
          <a:lstStyle/>
          <a:p>
            <a:pPr algn="just"/>
            <a:r>
              <a:rPr lang="en-US" u="sng" dirty="0"/>
              <a:t>A7 Final deliverable</a:t>
            </a:r>
            <a:r>
              <a:rPr lang="en-US" dirty="0"/>
              <a:t>: For each P-DAY experiment event (three per partner associated with each of the organizations that were represented at the last transnational meeting) must be done a small photographic recording report + registration sheet of the audience – secondary target group and the registration of the links in the different social networks </a:t>
            </a:r>
            <a:r>
              <a:rPr lang="en-US" dirty="0" smtClean="0"/>
              <a:t>(Website; LinkedIn</a:t>
            </a:r>
            <a:r>
              <a:rPr lang="en-US" dirty="0"/>
              <a:t>; </a:t>
            </a:r>
            <a:r>
              <a:rPr lang="en-US" dirty="0" smtClean="0"/>
              <a:t>Facebook) </a:t>
            </a:r>
            <a:r>
              <a:rPr lang="en-US" dirty="0"/>
              <a:t>used to disseminate the pilot event. In the end and in the partnership 15 P-DAY experiment event were made involving 150 individuals at the minimum.</a:t>
            </a:r>
            <a:endParaRPr lang="pt-PT" dirty="0"/>
          </a:p>
        </p:txBody>
      </p:sp>
      <p:pic>
        <p:nvPicPr>
          <p:cNvPr id="10" name="Imagem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11" name="Imagem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spTree>
    <p:extLst>
      <p:ext uri="{BB962C8B-B14F-4D97-AF65-F5344CB8AC3E}">
        <p14:creationId xmlns:p14="http://schemas.microsoft.com/office/powerpoint/2010/main" val="31149616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9897" y="254725"/>
            <a:ext cx="3122023" cy="803366"/>
          </a:xfrm>
        </p:spPr>
        <p:txBody>
          <a:bodyPr/>
          <a:lstStyle/>
          <a:p>
            <a:r>
              <a:rPr lang="pt-PT" dirty="0" smtClean="0"/>
              <a:t># </a:t>
            </a:r>
            <a:r>
              <a:rPr lang="pt-PT" dirty="0" err="1"/>
              <a:t>Activity</a:t>
            </a:r>
            <a:r>
              <a:rPr lang="pt-PT" dirty="0"/>
              <a:t> </a:t>
            </a:r>
            <a:r>
              <a:rPr lang="pt-PT" dirty="0" smtClean="0"/>
              <a:t>8</a:t>
            </a:r>
            <a:endParaRPr lang="pt-PT" dirty="0"/>
          </a:p>
        </p:txBody>
      </p:sp>
      <p:sp>
        <p:nvSpPr>
          <p:cNvPr id="3" name="Retângulo 2"/>
          <p:cNvSpPr/>
          <p:nvPr/>
        </p:nvSpPr>
        <p:spPr>
          <a:xfrm>
            <a:off x="1017671" y="1227055"/>
            <a:ext cx="10804215" cy="4524315"/>
          </a:xfrm>
          <a:prstGeom prst="rect">
            <a:avLst/>
          </a:prstGeom>
        </p:spPr>
        <p:txBody>
          <a:bodyPr wrap="square">
            <a:spAutoFit/>
          </a:bodyPr>
          <a:lstStyle/>
          <a:p>
            <a:pPr algn="just">
              <a:spcAft>
                <a:spcPts val="0"/>
              </a:spcAft>
            </a:pPr>
            <a:r>
              <a:rPr lang="en-US" i="1" u="sng" dirty="0">
                <a:latin typeface="Tahoma" panose="020B0604030504040204" pitchFamily="34" charset="0"/>
                <a:ea typeface="Times New Roman" panose="02020603050405020304" pitchFamily="18" charset="0"/>
              </a:rPr>
              <a:t>Fourth transnational meeting – December 2020</a:t>
            </a:r>
          </a:p>
          <a:p>
            <a:pPr algn="just">
              <a:spcAft>
                <a:spcPts val="0"/>
              </a:spcAft>
            </a:pPr>
            <a:endParaRPr lang="en-US" i="1" dirty="0">
              <a:latin typeface="Tahoma" panose="020B0604030504040204" pitchFamily="34" charset="0"/>
              <a:ea typeface="Times New Roman" panose="02020603050405020304" pitchFamily="18" charset="0"/>
            </a:endParaRPr>
          </a:p>
          <a:p>
            <a:pPr algn="just">
              <a:spcAft>
                <a:spcPts val="0"/>
              </a:spcAft>
            </a:pPr>
            <a:r>
              <a:rPr lang="en-US" dirty="0" smtClean="0">
                <a:latin typeface="Tahoma" panose="020B0604030504040204" pitchFamily="34" charset="0"/>
                <a:ea typeface="Times New Roman" panose="02020603050405020304" pitchFamily="18" charset="0"/>
              </a:rPr>
              <a:t>Where</a:t>
            </a:r>
            <a:r>
              <a:rPr lang="en-US" dirty="0">
                <a:latin typeface="Tahoma" panose="020B0604030504040204" pitchFamily="34" charset="0"/>
                <a:ea typeface="Times New Roman" panose="02020603050405020304" pitchFamily="18" charset="0"/>
              </a:rPr>
              <a:t>: Sofia, </a:t>
            </a:r>
            <a:r>
              <a:rPr lang="en-US" dirty="0" smtClean="0">
                <a:latin typeface="Tahoma" panose="020B0604030504040204" pitchFamily="34" charset="0"/>
                <a:ea typeface="Times New Roman" panose="02020603050405020304" pitchFamily="18" charset="0"/>
              </a:rPr>
              <a:t>Bulgaria</a:t>
            </a:r>
          </a:p>
          <a:p>
            <a:pPr algn="just">
              <a:spcAft>
                <a:spcPts val="0"/>
              </a:spcAft>
            </a:pPr>
            <a:endParaRPr lang="en-US" dirty="0" smtClean="0">
              <a:latin typeface="Tahoma" panose="020B0604030504040204" pitchFamily="34" charset="0"/>
              <a:ea typeface="Times New Roman" panose="02020603050405020304" pitchFamily="18" charset="0"/>
            </a:endParaRPr>
          </a:p>
          <a:p>
            <a:pPr algn="just">
              <a:spcAft>
                <a:spcPts val="0"/>
              </a:spcAft>
            </a:pPr>
            <a:r>
              <a:rPr lang="en-US" dirty="0">
                <a:latin typeface="Tahoma" panose="020B0604030504040204" pitchFamily="34" charset="0"/>
                <a:ea typeface="Times New Roman" panose="02020603050405020304" pitchFamily="18" charset="0"/>
              </a:rPr>
              <a:t>A representative of each of the partners – project officer - will travel to Sofia, Bulgaria, where a 4 days meeting (including arrivals and departures) with the project coordinator and the communication/facilitator </a:t>
            </a:r>
            <a:r>
              <a:rPr lang="en-US" dirty="0" smtClean="0">
                <a:latin typeface="Tahoma" panose="020B0604030504040204" pitchFamily="34" charset="0"/>
                <a:ea typeface="Times New Roman" panose="02020603050405020304" pitchFamily="18" charset="0"/>
              </a:rPr>
              <a:t>officer.</a:t>
            </a:r>
          </a:p>
          <a:p>
            <a:pPr algn="just">
              <a:spcAft>
                <a:spcPts val="0"/>
              </a:spcAft>
            </a:pPr>
            <a:endParaRPr lang="en-US" dirty="0">
              <a:latin typeface="Tahoma" panose="020B0604030504040204" pitchFamily="34" charset="0"/>
              <a:ea typeface="Times New Roman" panose="02020603050405020304" pitchFamily="18" charset="0"/>
            </a:endParaRPr>
          </a:p>
          <a:p>
            <a:pPr algn="just">
              <a:spcAft>
                <a:spcPts val="0"/>
              </a:spcAft>
            </a:pPr>
            <a:r>
              <a:rPr lang="en-US" dirty="0" smtClean="0">
                <a:latin typeface="Tahoma" panose="020B0604030504040204" pitchFamily="34" charset="0"/>
                <a:ea typeface="Times New Roman" panose="02020603050405020304" pitchFamily="18" charset="0"/>
              </a:rPr>
              <a:t>The </a:t>
            </a:r>
            <a:r>
              <a:rPr lang="en-US" dirty="0">
                <a:latin typeface="Tahoma" panose="020B0604030504040204" pitchFamily="34" charset="0"/>
                <a:ea typeface="Times New Roman" panose="02020603050405020304" pitchFamily="18" charset="0"/>
              </a:rPr>
              <a:t>aims of the meeting are</a:t>
            </a:r>
            <a:r>
              <a:rPr lang="en-US" dirty="0" smtClean="0">
                <a:latin typeface="Tahoma" panose="020B0604030504040204" pitchFamily="34" charset="0"/>
                <a:ea typeface="Times New Roman" panose="02020603050405020304" pitchFamily="18" charset="0"/>
              </a:rPr>
              <a:t>:</a:t>
            </a:r>
          </a:p>
          <a:p>
            <a:pPr algn="just">
              <a:spcAft>
                <a:spcPts val="0"/>
              </a:spcAft>
            </a:pPr>
            <a:endParaRPr lang="en-US" dirty="0">
              <a:latin typeface="Tahoma" panose="020B0604030504040204" pitchFamily="34" charset="0"/>
              <a:ea typeface="Times New Roman" panose="02020603050405020304" pitchFamily="18" charset="0"/>
            </a:endParaRPr>
          </a:p>
          <a:p>
            <a:pPr marL="285750" indent="-285750" algn="just">
              <a:spcAft>
                <a:spcPts val="0"/>
              </a:spcAft>
              <a:buFont typeface="Arial" panose="020B0604020202020204" pitchFamily="34" charset="0"/>
              <a:buChar char="•"/>
            </a:pPr>
            <a:r>
              <a:rPr lang="en-US" dirty="0" smtClean="0">
                <a:latin typeface="Tahoma" panose="020B0604030504040204" pitchFamily="34" charset="0"/>
                <a:ea typeface="Times New Roman" panose="02020603050405020304" pitchFamily="18" charset="0"/>
              </a:rPr>
              <a:t>Present </a:t>
            </a:r>
            <a:r>
              <a:rPr lang="en-US" dirty="0">
                <a:latin typeface="Tahoma" panose="020B0604030504040204" pitchFamily="34" charset="0"/>
                <a:ea typeface="Times New Roman" panose="02020603050405020304" pitchFamily="18" charset="0"/>
              </a:rPr>
              <a:t>to all partners the results of the P-DAY experiment events in the partner’s country. Provide the feedback on what did not went well according to what was planned;</a:t>
            </a:r>
          </a:p>
          <a:p>
            <a:pPr marL="285750" indent="-285750" algn="just">
              <a:spcAft>
                <a:spcPts val="0"/>
              </a:spcAft>
              <a:buFont typeface="Arial" panose="020B0604020202020204" pitchFamily="34" charset="0"/>
              <a:buChar char="•"/>
            </a:pPr>
            <a:r>
              <a:rPr lang="en-US" dirty="0" smtClean="0">
                <a:latin typeface="Tahoma" panose="020B0604030504040204" pitchFamily="34" charset="0"/>
                <a:ea typeface="Times New Roman" panose="02020603050405020304" pitchFamily="18" charset="0"/>
              </a:rPr>
              <a:t>Elaborate </a:t>
            </a:r>
            <a:r>
              <a:rPr lang="en-US" dirty="0">
                <a:latin typeface="Tahoma" panose="020B0604030504040204" pitchFamily="34" charset="0"/>
                <a:ea typeface="Times New Roman" panose="02020603050405020304" pitchFamily="18" charset="0"/>
              </a:rPr>
              <a:t>among partners a correction plan for the next activities - Implementation of the official P-DAYS in each partner's country;</a:t>
            </a:r>
          </a:p>
          <a:p>
            <a:pPr marL="285750" indent="-285750" algn="just">
              <a:spcAft>
                <a:spcPts val="0"/>
              </a:spcAft>
              <a:buFont typeface="Arial" panose="020B0604020202020204" pitchFamily="34" charset="0"/>
              <a:buChar char="•"/>
            </a:pPr>
            <a:r>
              <a:rPr lang="en-US" dirty="0" smtClean="0">
                <a:latin typeface="Tahoma" panose="020B0604030504040204" pitchFamily="34" charset="0"/>
                <a:ea typeface="Times New Roman" panose="02020603050405020304" pitchFamily="18" charset="0"/>
              </a:rPr>
              <a:t>Correction </a:t>
            </a:r>
            <a:r>
              <a:rPr lang="en-US" dirty="0">
                <a:latin typeface="Tahoma" panose="020B0604030504040204" pitchFamily="34" charset="0"/>
                <a:ea typeface="Times New Roman" panose="02020603050405020304" pitchFamily="18" charset="0"/>
              </a:rPr>
              <a:t>of the local implementation activities plan for the creation of a local community network and making the link between them – </a:t>
            </a:r>
            <a:r>
              <a:rPr lang="en-US" b="1" i="1" dirty="0">
                <a:latin typeface="Tahoma" panose="020B0604030504040204" pitchFamily="34" charset="0"/>
                <a:ea typeface="Times New Roman" panose="02020603050405020304" pitchFamily="18" charset="0"/>
              </a:rPr>
              <a:t>Local Green Traditional Sports &amp; Games Network</a:t>
            </a:r>
            <a:r>
              <a:rPr lang="en-US" dirty="0">
                <a:latin typeface="Tahoma" panose="020B0604030504040204" pitchFamily="34" charset="0"/>
                <a:ea typeface="Times New Roman" panose="02020603050405020304" pitchFamily="18" charset="0"/>
              </a:rPr>
              <a:t>.</a:t>
            </a:r>
          </a:p>
        </p:txBody>
      </p:sp>
      <p:pic>
        <p:nvPicPr>
          <p:cNvPr id="7" name="Image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8" name="Imagem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spTree>
    <p:extLst>
      <p:ext uri="{BB962C8B-B14F-4D97-AF65-F5344CB8AC3E}">
        <p14:creationId xmlns:p14="http://schemas.microsoft.com/office/powerpoint/2010/main" val="26403364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9897" y="254725"/>
            <a:ext cx="3122023" cy="803366"/>
          </a:xfrm>
        </p:spPr>
        <p:txBody>
          <a:bodyPr/>
          <a:lstStyle/>
          <a:p>
            <a:r>
              <a:rPr lang="pt-PT" dirty="0" smtClean="0"/>
              <a:t># </a:t>
            </a:r>
            <a:r>
              <a:rPr lang="pt-PT" dirty="0" err="1" smtClean="0"/>
              <a:t>Activity</a:t>
            </a:r>
            <a:r>
              <a:rPr lang="pt-PT" dirty="0" smtClean="0"/>
              <a:t> 9</a:t>
            </a:r>
            <a:endParaRPr lang="pt-PT" dirty="0"/>
          </a:p>
        </p:txBody>
      </p:sp>
      <p:sp>
        <p:nvSpPr>
          <p:cNvPr id="6" name="Retângulo 5"/>
          <p:cNvSpPr/>
          <p:nvPr/>
        </p:nvSpPr>
        <p:spPr>
          <a:xfrm>
            <a:off x="809897" y="1310874"/>
            <a:ext cx="11273485" cy="369332"/>
          </a:xfrm>
          <a:prstGeom prst="rect">
            <a:avLst/>
          </a:prstGeom>
        </p:spPr>
        <p:txBody>
          <a:bodyPr wrap="square">
            <a:spAutoFit/>
          </a:bodyPr>
          <a:lstStyle/>
          <a:p>
            <a:pPr algn="just"/>
            <a:r>
              <a:rPr lang="en-GB" i="1" u="sng" dirty="0">
                <a:latin typeface="Tahoma" panose="020B0604030504040204" pitchFamily="34" charset="0"/>
                <a:ea typeface="Times New Roman" panose="02020603050405020304" pitchFamily="18" charset="0"/>
              </a:rPr>
              <a:t>Official Local P-Days actions</a:t>
            </a:r>
          </a:p>
        </p:txBody>
      </p:sp>
      <p:sp>
        <p:nvSpPr>
          <p:cNvPr id="7" name="Retângulo 6"/>
          <p:cNvSpPr/>
          <p:nvPr/>
        </p:nvSpPr>
        <p:spPr>
          <a:xfrm>
            <a:off x="883920" y="1687370"/>
            <a:ext cx="10911840" cy="5078313"/>
          </a:xfrm>
          <a:prstGeom prst="rect">
            <a:avLst/>
          </a:prstGeom>
        </p:spPr>
        <p:txBody>
          <a:bodyPr wrap="square">
            <a:spAutoFit/>
          </a:bodyPr>
          <a:lstStyle/>
          <a:p>
            <a:pPr algn="just">
              <a:lnSpc>
                <a:spcPct val="150000"/>
              </a:lnSpc>
            </a:pPr>
            <a:r>
              <a:rPr lang="en-US" dirty="0" smtClean="0">
                <a:latin typeface="Tahoma" panose="020B0604030504040204" pitchFamily="34" charset="0"/>
                <a:ea typeface="Tahoma" panose="020B0604030504040204" pitchFamily="34" charset="0"/>
                <a:cs typeface="Tahoma" panose="020B0604030504040204" pitchFamily="34" charset="0"/>
              </a:rPr>
              <a:t>Where </a:t>
            </a:r>
            <a:r>
              <a:rPr lang="en-US" dirty="0">
                <a:latin typeface="Tahoma" panose="020B0604030504040204" pitchFamily="34" charset="0"/>
                <a:ea typeface="Tahoma" panose="020B0604030504040204" pitchFamily="34" charset="0"/>
                <a:cs typeface="Tahoma" panose="020B0604030504040204" pitchFamily="34" charset="0"/>
              </a:rPr>
              <a:t>the project officers of each partner with the collaboration of those 3 grassroots organization’s involve in A8 will have to take on urban spaces from the socio-economic point of view in accordance with the corrective plan established at the fourth transnational meeting</a:t>
            </a:r>
            <a:r>
              <a:rPr lang="en-US" dirty="0" smtClean="0">
                <a:latin typeface="Tahoma" panose="020B0604030504040204" pitchFamily="34" charset="0"/>
                <a:ea typeface="Tahoma" panose="020B0604030504040204" pitchFamily="34" charset="0"/>
                <a:cs typeface="Tahoma" panose="020B0604030504040204" pitchFamily="34" charset="0"/>
              </a:rPr>
              <a:t>.</a:t>
            </a:r>
          </a:p>
          <a:p>
            <a:pPr algn="just">
              <a:lnSpc>
                <a:spcPct val="150000"/>
              </a:lnSpc>
            </a:pPr>
            <a:r>
              <a:rPr lang="en-US" dirty="0" smtClean="0">
                <a:latin typeface="Tahoma" panose="020B0604030504040204" pitchFamily="34" charset="0"/>
                <a:ea typeface="Tahoma" panose="020B0604030504040204" pitchFamily="34" charset="0"/>
                <a:cs typeface="Tahoma" panose="020B0604030504040204" pitchFamily="34" charset="0"/>
              </a:rPr>
              <a:t> </a:t>
            </a:r>
            <a:endParaRPr lang="en-US"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dirty="0">
                <a:latin typeface="Tahoma" panose="020B0604030504040204" pitchFamily="34" charset="0"/>
                <a:ea typeface="Tahoma" panose="020B0604030504040204" pitchFamily="34" charset="0"/>
                <a:cs typeface="Tahoma" panose="020B0604030504040204" pitchFamily="34" charset="0"/>
              </a:rPr>
              <a:t>Each official P-DAY held individually by each local stakeholder it should be attended by the minimum of 50 individuals of the secondary target group - local individuals and families – to have an important role on their indirect participation by the recognition and appreciation of the primary target group actions and initiatives associated to the traditional sports and games</a:t>
            </a:r>
            <a:r>
              <a:rPr lang="en-US" dirty="0" smtClean="0">
                <a:latin typeface="Tahoma" panose="020B0604030504040204" pitchFamily="34" charset="0"/>
                <a:ea typeface="Tahoma" panose="020B0604030504040204" pitchFamily="34" charset="0"/>
                <a:cs typeface="Tahoma" panose="020B0604030504040204" pitchFamily="34" charset="0"/>
              </a:rPr>
              <a:t>.</a:t>
            </a:r>
          </a:p>
          <a:p>
            <a:pPr algn="just">
              <a:lnSpc>
                <a:spcPct val="150000"/>
              </a:lnSpc>
            </a:pPr>
            <a:endParaRPr lang="en-US"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dirty="0">
                <a:latin typeface="Tahoma" panose="020B0604030504040204" pitchFamily="34" charset="0"/>
                <a:ea typeface="Tahoma" panose="020B0604030504040204" pitchFamily="34" charset="0"/>
                <a:cs typeface="Tahoma" panose="020B0604030504040204" pitchFamily="34" charset="0"/>
              </a:rPr>
              <a:t>So at this activity, five Official P-DAYS will be running in each partner country for the </a:t>
            </a:r>
            <a:r>
              <a:rPr lang="en-US" dirty="0" err="1">
                <a:latin typeface="Tahoma" panose="020B0604030504040204" pitchFamily="34" charset="0"/>
                <a:ea typeface="Tahoma" panose="020B0604030504040204" pitchFamily="34" charset="0"/>
                <a:cs typeface="Tahoma" panose="020B0604030504040204" pitchFamily="34" charset="0"/>
              </a:rPr>
              <a:t>grassroot</a:t>
            </a:r>
            <a:r>
              <a:rPr lang="en-US" dirty="0">
                <a:latin typeface="Tahoma" panose="020B0604030504040204" pitchFamily="34" charset="0"/>
                <a:ea typeface="Tahoma" panose="020B0604030504040204" pitchFamily="34" charset="0"/>
                <a:cs typeface="Tahoma" panose="020B0604030504040204" pitchFamily="34" charset="0"/>
              </a:rPr>
              <a:t> movement and by that, creating the Local Green Sports &amp; Games Network</a:t>
            </a:r>
            <a:r>
              <a:rPr lang="en-US" dirty="0" smtClean="0">
                <a:latin typeface="Tahoma" panose="020B0604030504040204" pitchFamily="34" charset="0"/>
                <a:ea typeface="Tahoma" panose="020B0604030504040204" pitchFamily="34" charset="0"/>
                <a:cs typeface="Tahoma" panose="020B0604030504040204" pitchFamily="34" charset="0"/>
              </a:rPr>
              <a:t>.</a:t>
            </a:r>
          </a:p>
          <a:p>
            <a:pPr algn="just">
              <a:lnSpc>
                <a:spcPct val="150000"/>
              </a:lnSpc>
            </a:pPr>
            <a:endParaRPr lang="en-US" dirty="0">
              <a:latin typeface="Tahoma" panose="020B0604030504040204" pitchFamily="34" charset="0"/>
              <a:ea typeface="Tahoma" panose="020B0604030504040204" pitchFamily="34" charset="0"/>
              <a:cs typeface="Tahoma" panose="020B0604030504040204" pitchFamily="34" charset="0"/>
            </a:endParaRPr>
          </a:p>
        </p:txBody>
      </p:sp>
      <p:pic>
        <p:nvPicPr>
          <p:cNvPr id="10" name="Imagem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11" name="Imagem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spTree>
    <p:extLst>
      <p:ext uri="{BB962C8B-B14F-4D97-AF65-F5344CB8AC3E}">
        <p14:creationId xmlns:p14="http://schemas.microsoft.com/office/powerpoint/2010/main" val="37456543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9897" y="254725"/>
            <a:ext cx="3122023" cy="803366"/>
          </a:xfrm>
        </p:spPr>
        <p:txBody>
          <a:bodyPr/>
          <a:lstStyle/>
          <a:p>
            <a:r>
              <a:rPr lang="pt-PT" dirty="0" smtClean="0"/>
              <a:t># </a:t>
            </a:r>
            <a:r>
              <a:rPr lang="pt-PT" dirty="0" err="1" smtClean="0"/>
              <a:t>Activity</a:t>
            </a:r>
            <a:r>
              <a:rPr lang="pt-PT" dirty="0" smtClean="0"/>
              <a:t> 9</a:t>
            </a:r>
            <a:endParaRPr lang="pt-PT" dirty="0"/>
          </a:p>
        </p:txBody>
      </p:sp>
      <p:sp>
        <p:nvSpPr>
          <p:cNvPr id="6" name="Retângulo 5"/>
          <p:cNvSpPr/>
          <p:nvPr/>
        </p:nvSpPr>
        <p:spPr>
          <a:xfrm>
            <a:off x="809897" y="1310874"/>
            <a:ext cx="11273485" cy="369332"/>
          </a:xfrm>
          <a:prstGeom prst="rect">
            <a:avLst/>
          </a:prstGeom>
        </p:spPr>
        <p:txBody>
          <a:bodyPr wrap="square">
            <a:spAutoFit/>
          </a:bodyPr>
          <a:lstStyle/>
          <a:p>
            <a:pPr algn="just"/>
            <a:r>
              <a:rPr lang="en-GB" i="1" u="sng" dirty="0">
                <a:latin typeface="Tahoma" panose="020B0604030504040204" pitchFamily="34" charset="0"/>
                <a:ea typeface="Times New Roman" panose="02020603050405020304" pitchFamily="18" charset="0"/>
              </a:rPr>
              <a:t>Official Local P-Days actions</a:t>
            </a:r>
          </a:p>
        </p:txBody>
      </p:sp>
      <p:sp>
        <p:nvSpPr>
          <p:cNvPr id="7" name="Retângulo 6"/>
          <p:cNvSpPr/>
          <p:nvPr/>
        </p:nvSpPr>
        <p:spPr>
          <a:xfrm>
            <a:off x="883920" y="1687370"/>
            <a:ext cx="10911840" cy="3000821"/>
          </a:xfrm>
          <a:prstGeom prst="rect">
            <a:avLst/>
          </a:prstGeom>
        </p:spPr>
        <p:txBody>
          <a:bodyPr wrap="square">
            <a:spAutoFit/>
          </a:bodyPr>
          <a:lstStyle/>
          <a:p>
            <a:pPr algn="just">
              <a:lnSpc>
                <a:spcPct val="150000"/>
              </a:lnSpc>
            </a:pPr>
            <a:r>
              <a:rPr lang="en-US" dirty="0">
                <a:latin typeface="Tahoma" panose="020B0604030504040204" pitchFamily="34" charset="0"/>
                <a:ea typeface="Tahoma" panose="020B0604030504040204" pitchFamily="34" charset="0"/>
                <a:cs typeface="Tahoma" panose="020B0604030504040204" pitchFamily="34" charset="0"/>
              </a:rPr>
              <a:t>In the end of this activity each partner will have involve: Green Sports Games Promoters + Green Sports Games Investors + Green Sports Games Agents in interaction with the second target group which per country will be involving in the minimum 50 individuals per P-DAY and because it will be fill with 5 P-DAYS per partner it will be involve 250 individuals per partner’s country. In the partnership this activity will involve 1.250 individuals of the secondary target group</a:t>
            </a:r>
            <a:r>
              <a:rPr lang="en-US" dirty="0" smtClean="0">
                <a:latin typeface="Tahoma" panose="020B0604030504040204" pitchFamily="34" charset="0"/>
                <a:ea typeface="Tahoma" panose="020B0604030504040204" pitchFamily="34" charset="0"/>
                <a:cs typeface="Tahoma" panose="020B0604030504040204" pitchFamily="34" charset="0"/>
              </a:rPr>
              <a:t>.</a:t>
            </a:r>
          </a:p>
          <a:p>
            <a:pPr algn="just">
              <a:lnSpc>
                <a:spcPct val="150000"/>
              </a:lnSpc>
            </a:pPr>
            <a:endParaRPr lang="en-US"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dirty="0">
                <a:latin typeface="Tahoma" panose="020B0604030504040204" pitchFamily="34" charset="0"/>
                <a:ea typeface="Tahoma" panose="020B0604030504040204" pitchFamily="34" charset="0"/>
                <a:cs typeface="Tahoma" panose="020B0604030504040204" pitchFamily="34" charset="0"/>
              </a:rPr>
              <a:t>Duration: </a:t>
            </a:r>
            <a:r>
              <a:rPr lang="en-US" u="sng" dirty="0">
                <a:latin typeface="Tahoma" panose="020B0604030504040204" pitchFamily="34" charset="0"/>
                <a:ea typeface="Tahoma" panose="020B0604030504040204" pitchFamily="34" charset="0"/>
                <a:cs typeface="Tahoma" panose="020B0604030504040204" pitchFamily="34" charset="0"/>
              </a:rPr>
              <a:t>5 months</a:t>
            </a:r>
          </a:p>
        </p:txBody>
      </p:sp>
      <p:sp>
        <p:nvSpPr>
          <p:cNvPr id="9" name="Retângulo 8"/>
          <p:cNvSpPr/>
          <p:nvPr/>
        </p:nvSpPr>
        <p:spPr>
          <a:xfrm>
            <a:off x="910045" y="5134030"/>
            <a:ext cx="10859589" cy="1477328"/>
          </a:xfrm>
          <a:prstGeom prst="rect">
            <a:avLst/>
          </a:prstGeom>
          <a:solidFill>
            <a:schemeClr val="accent2"/>
          </a:solidFill>
        </p:spPr>
        <p:txBody>
          <a:bodyPr wrap="square">
            <a:spAutoFit/>
          </a:bodyPr>
          <a:lstStyle/>
          <a:p>
            <a:pPr algn="just"/>
            <a:r>
              <a:rPr lang="en-US" u="sng" dirty="0"/>
              <a:t>A9 Final deliverable</a:t>
            </a:r>
            <a:r>
              <a:rPr lang="en-US" dirty="0"/>
              <a:t>: For each Official P-DAY event must be done a small photographic recording report – secondary target group and the registration of the links in the different social networks </a:t>
            </a:r>
            <a:r>
              <a:rPr lang="en-US" dirty="0" smtClean="0"/>
              <a:t>(Website; LinkedIn</a:t>
            </a:r>
            <a:r>
              <a:rPr lang="en-US" dirty="0"/>
              <a:t>; </a:t>
            </a:r>
            <a:r>
              <a:rPr lang="en-US" dirty="0" smtClean="0"/>
              <a:t>Facebook) </a:t>
            </a:r>
            <a:r>
              <a:rPr lang="en-US" dirty="0"/>
              <a:t>used to disseminate the official event. In the end and in the partnership 25 </a:t>
            </a:r>
            <a:r>
              <a:rPr lang="en-US" dirty="0" err="1"/>
              <a:t>Oficcial</a:t>
            </a:r>
            <a:r>
              <a:rPr lang="en-US" dirty="0"/>
              <a:t> P-DAY events were made involving 1.250 individuals from the local communities and an official Local Agreement among the partner and the three local grassroots’ organizations for the </a:t>
            </a:r>
            <a:r>
              <a:rPr lang="en-US" b="1" i="1" dirty="0"/>
              <a:t>Local Green Sports &amp; Games Netw</a:t>
            </a:r>
            <a:r>
              <a:rPr lang="en-US" b="1" dirty="0"/>
              <a:t>ork</a:t>
            </a:r>
            <a:r>
              <a:rPr lang="en-US" dirty="0"/>
              <a:t>.</a:t>
            </a:r>
          </a:p>
        </p:txBody>
      </p:sp>
      <p:pic>
        <p:nvPicPr>
          <p:cNvPr id="10" name="Imagem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11" name="Imagem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spTree>
    <p:extLst>
      <p:ext uri="{BB962C8B-B14F-4D97-AF65-F5344CB8AC3E}">
        <p14:creationId xmlns:p14="http://schemas.microsoft.com/office/powerpoint/2010/main" val="19218797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9897" y="254725"/>
            <a:ext cx="3383280" cy="803366"/>
          </a:xfrm>
        </p:spPr>
        <p:txBody>
          <a:bodyPr>
            <a:noAutofit/>
          </a:bodyPr>
          <a:lstStyle/>
          <a:p>
            <a:r>
              <a:rPr lang="pt-PT" dirty="0" smtClean="0"/>
              <a:t># </a:t>
            </a:r>
            <a:r>
              <a:rPr lang="pt-PT" dirty="0" err="1"/>
              <a:t>Activity</a:t>
            </a:r>
            <a:r>
              <a:rPr lang="pt-PT" dirty="0"/>
              <a:t> </a:t>
            </a:r>
            <a:r>
              <a:rPr lang="pt-PT" dirty="0" smtClean="0"/>
              <a:t>10</a:t>
            </a:r>
            <a:endParaRPr lang="pt-PT" dirty="0"/>
          </a:p>
        </p:txBody>
      </p:sp>
      <p:sp>
        <p:nvSpPr>
          <p:cNvPr id="3" name="Retângulo 2"/>
          <p:cNvSpPr/>
          <p:nvPr/>
        </p:nvSpPr>
        <p:spPr>
          <a:xfrm>
            <a:off x="1017671" y="1227055"/>
            <a:ext cx="10804215" cy="4247317"/>
          </a:xfrm>
          <a:prstGeom prst="rect">
            <a:avLst/>
          </a:prstGeom>
        </p:spPr>
        <p:txBody>
          <a:bodyPr wrap="square">
            <a:spAutoFit/>
          </a:bodyPr>
          <a:lstStyle/>
          <a:p>
            <a:pPr algn="just">
              <a:spcAft>
                <a:spcPts val="0"/>
              </a:spcAft>
            </a:pPr>
            <a:r>
              <a:rPr lang="en-US" i="1" u="sng" dirty="0">
                <a:latin typeface="Tahoma" panose="020B0604030504040204" pitchFamily="34" charset="0"/>
                <a:ea typeface="Times New Roman" panose="02020603050405020304" pitchFamily="18" charset="0"/>
              </a:rPr>
              <a:t>Fifth transnational meeting </a:t>
            </a:r>
            <a:r>
              <a:rPr lang="en-US" i="1" u="sng" dirty="0" smtClean="0">
                <a:latin typeface="Tahoma" panose="020B0604030504040204" pitchFamily="34" charset="0"/>
                <a:ea typeface="Times New Roman" panose="02020603050405020304" pitchFamily="18" charset="0"/>
              </a:rPr>
              <a:t>– April 2021</a:t>
            </a:r>
          </a:p>
          <a:p>
            <a:pPr algn="just">
              <a:spcAft>
                <a:spcPts val="0"/>
              </a:spcAft>
            </a:pPr>
            <a:endParaRPr lang="en-US" i="1" dirty="0" smtClean="0">
              <a:latin typeface="Tahoma" panose="020B0604030504040204" pitchFamily="34" charset="0"/>
              <a:ea typeface="Times New Roman" panose="02020603050405020304" pitchFamily="18" charset="0"/>
            </a:endParaRPr>
          </a:p>
          <a:p>
            <a:pPr algn="just">
              <a:spcAft>
                <a:spcPts val="0"/>
              </a:spcAft>
            </a:pPr>
            <a:r>
              <a:rPr lang="en-US" dirty="0" smtClean="0">
                <a:latin typeface="Tahoma" panose="020B0604030504040204" pitchFamily="34" charset="0"/>
                <a:ea typeface="Times New Roman" panose="02020603050405020304" pitchFamily="18" charset="0"/>
              </a:rPr>
              <a:t>Where</a:t>
            </a:r>
            <a:r>
              <a:rPr lang="en-US" dirty="0">
                <a:latin typeface="Tahoma" panose="020B0604030504040204" pitchFamily="34" charset="0"/>
                <a:ea typeface="Times New Roman" panose="02020603050405020304" pitchFamily="18" charset="0"/>
              </a:rPr>
              <a:t>: </a:t>
            </a:r>
            <a:r>
              <a:rPr lang="en-US" dirty="0" err="1">
                <a:latin typeface="Tahoma" panose="020B0604030504040204" pitchFamily="34" charset="0"/>
                <a:ea typeface="Times New Roman" panose="02020603050405020304" pitchFamily="18" charset="0"/>
              </a:rPr>
              <a:t>Kastamonu</a:t>
            </a:r>
            <a:r>
              <a:rPr lang="en-US" dirty="0">
                <a:latin typeface="Tahoma" panose="020B0604030504040204" pitchFamily="34" charset="0"/>
                <a:ea typeface="Times New Roman" panose="02020603050405020304" pitchFamily="18" charset="0"/>
              </a:rPr>
              <a:t>, Turkey</a:t>
            </a:r>
            <a:endParaRPr lang="en-US" dirty="0" smtClean="0">
              <a:latin typeface="Tahoma" panose="020B0604030504040204" pitchFamily="34" charset="0"/>
              <a:ea typeface="Times New Roman" panose="02020603050405020304" pitchFamily="18" charset="0"/>
            </a:endParaRPr>
          </a:p>
          <a:p>
            <a:pPr algn="just">
              <a:spcAft>
                <a:spcPts val="0"/>
              </a:spcAft>
            </a:pPr>
            <a:endParaRPr lang="en-US" dirty="0" smtClean="0">
              <a:latin typeface="Tahoma" panose="020B0604030504040204" pitchFamily="34" charset="0"/>
              <a:ea typeface="Times New Roman" panose="02020603050405020304" pitchFamily="18" charset="0"/>
            </a:endParaRPr>
          </a:p>
          <a:p>
            <a:pPr algn="just">
              <a:spcAft>
                <a:spcPts val="0"/>
              </a:spcAft>
            </a:pPr>
            <a:r>
              <a:rPr lang="en-US" dirty="0">
                <a:latin typeface="Tahoma" panose="020B0604030504040204" pitchFamily="34" charset="0"/>
                <a:ea typeface="Times New Roman" panose="02020603050405020304" pitchFamily="18" charset="0"/>
              </a:rPr>
              <a:t>A representative of each of the partners – project officer - will travel to </a:t>
            </a:r>
            <a:r>
              <a:rPr lang="en-US" dirty="0" err="1">
                <a:latin typeface="Tahoma" panose="020B0604030504040204" pitchFamily="34" charset="0"/>
                <a:ea typeface="Times New Roman" panose="02020603050405020304" pitchFamily="18" charset="0"/>
              </a:rPr>
              <a:t>Kastamonu</a:t>
            </a:r>
            <a:r>
              <a:rPr lang="en-US" dirty="0">
                <a:latin typeface="Tahoma" panose="020B0604030504040204" pitchFamily="34" charset="0"/>
                <a:ea typeface="Times New Roman" panose="02020603050405020304" pitchFamily="18" charset="0"/>
              </a:rPr>
              <a:t>, Turkey, where a 4 days meeting (including arrivals and departures) with the project coordinator and the </a:t>
            </a:r>
            <a:r>
              <a:rPr lang="en-US" dirty="0" smtClean="0">
                <a:latin typeface="Tahoma" panose="020B0604030504040204" pitchFamily="34" charset="0"/>
                <a:ea typeface="Times New Roman" panose="02020603050405020304" pitchFamily="18" charset="0"/>
              </a:rPr>
              <a:t>communication/facilitator </a:t>
            </a:r>
            <a:r>
              <a:rPr lang="en-US" dirty="0">
                <a:latin typeface="Tahoma" panose="020B0604030504040204" pitchFamily="34" charset="0"/>
                <a:ea typeface="Times New Roman" panose="02020603050405020304" pitchFamily="18" charset="0"/>
              </a:rPr>
              <a:t>officer.</a:t>
            </a:r>
          </a:p>
          <a:p>
            <a:pPr algn="just">
              <a:spcAft>
                <a:spcPts val="0"/>
              </a:spcAft>
            </a:pPr>
            <a:r>
              <a:rPr lang="en-US" dirty="0" smtClean="0">
                <a:latin typeface="Tahoma" panose="020B0604030504040204" pitchFamily="34" charset="0"/>
                <a:ea typeface="Times New Roman" panose="02020603050405020304" pitchFamily="18" charset="0"/>
              </a:rPr>
              <a:t>The </a:t>
            </a:r>
            <a:r>
              <a:rPr lang="en-US" dirty="0">
                <a:latin typeface="Tahoma" panose="020B0604030504040204" pitchFamily="34" charset="0"/>
                <a:ea typeface="Times New Roman" panose="02020603050405020304" pitchFamily="18" charset="0"/>
              </a:rPr>
              <a:t>aims of the meeting are</a:t>
            </a:r>
            <a:r>
              <a:rPr lang="en-US" dirty="0" smtClean="0">
                <a:latin typeface="Tahoma" panose="020B0604030504040204" pitchFamily="34" charset="0"/>
                <a:ea typeface="Times New Roman" panose="02020603050405020304" pitchFamily="18" charset="0"/>
              </a:rPr>
              <a:t>:</a:t>
            </a:r>
          </a:p>
          <a:p>
            <a:pPr algn="just">
              <a:spcAft>
                <a:spcPts val="0"/>
              </a:spcAft>
            </a:pPr>
            <a:endParaRPr lang="en-US" dirty="0">
              <a:latin typeface="Tahoma" panose="020B0604030504040204" pitchFamily="34" charset="0"/>
              <a:ea typeface="Times New Roman" panose="02020603050405020304" pitchFamily="18" charset="0"/>
            </a:endParaRPr>
          </a:p>
          <a:p>
            <a:pPr marL="285750" indent="-285750" algn="just">
              <a:spcAft>
                <a:spcPts val="0"/>
              </a:spcAft>
              <a:buFont typeface="Arial" panose="020B0604020202020204" pitchFamily="34" charset="0"/>
              <a:buChar char="•"/>
            </a:pPr>
            <a:r>
              <a:rPr lang="en-US" dirty="0" smtClean="0">
                <a:latin typeface="Tahoma" panose="020B0604030504040204" pitchFamily="34" charset="0"/>
                <a:ea typeface="Times New Roman" panose="02020603050405020304" pitchFamily="18" charset="0"/>
              </a:rPr>
              <a:t>Present </a:t>
            </a:r>
            <a:r>
              <a:rPr lang="en-US" dirty="0">
                <a:latin typeface="Tahoma" panose="020B0604030504040204" pitchFamily="34" charset="0"/>
                <a:ea typeface="Times New Roman" panose="02020603050405020304" pitchFamily="18" charset="0"/>
              </a:rPr>
              <a:t>to all partners the results of the Official P-DAY events in the partner’s country. Provide the feedback;</a:t>
            </a:r>
          </a:p>
          <a:p>
            <a:pPr marL="285750" indent="-285750" algn="just">
              <a:spcAft>
                <a:spcPts val="0"/>
              </a:spcAft>
              <a:buFont typeface="Arial" panose="020B0604020202020204" pitchFamily="34" charset="0"/>
              <a:buChar char="•"/>
            </a:pPr>
            <a:r>
              <a:rPr lang="en-US" dirty="0" smtClean="0">
                <a:latin typeface="Tahoma" panose="020B0604030504040204" pitchFamily="34" charset="0"/>
                <a:ea typeface="Times New Roman" panose="02020603050405020304" pitchFamily="18" charset="0"/>
              </a:rPr>
              <a:t>Elaborate </a:t>
            </a:r>
            <a:r>
              <a:rPr lang="en-US" dirty="0">
                <a:latin typeface="Tahoma" panose="020B0604030504040204" pitchFamily="34" charset="0"/>
                <a:ea typeface="Times New Roman" panose="02020603050405020304" pitchFamily="18" charset="0"/>
              </a:rPr>
              <a:t>among partners plan for the Implementation of a common European Official P-DAY in each partner's country;</a:t>
            </a:r>
          </a:p>
          <a:p>
            <a:pPr marL="285750" indent="-285750" algn="just">
              <a:spcAft>
                <a:spcPts val="0"/>
              </a:spcAft>
              <a:buFont typeface="Arial" panose="020B0604020202020204" pitchFamily="34" charset="0"/>
              <a:buChar char="•"/>
            </a:pPr>
            <a:r>
              <a:rPr lang="en-US" dirty="0" smtClean="0">
                <a:latin typeface="Tahoma" panose="020B0604030504040204" pitchFamily="34" charset="0"/>
                <a:ea typeface="Times New Roman" panose="02020603050405020304" pitchFamily="18" charset="0"/>
              </a:rPr>
              <a:t>Discuss </a:t>
            </a:r>
            <a:r>
              <a:rPr lang="en-US" dirty="0">
                <a:latin typeface="Tahoma" panose="020B0604030504040204" pitchFamily="34" charset="0"/>
                <a:ea typeface="Times New Roman" panose="02020603050405020304" pitchFamily="18" charset="0"/>
              </a:rPr>
              <a:t>the creation of the European network among all grassroots partners </a:t>
            </a:r>
            <a:r>
              <a:rPr lang="en-US" dirty="0" err="1">
                <a:latin typeface="Tahoma" panose="020B0604030504040204" pitchFamily="34" charset="0"/>
                <a:ea typeface="Times New Roman" panose="02020603050405020304" pitchFamily="18" charset="0"/>
              </a:rPr>
              <a:t>organisations</a:t>
            </a:r>
            <a:r>
              <a:rPr lang="en-US" dirty="0">
                <a:latin typeface="Tahoma" panose="020B0604030504040204" pitchFamily="34" charset="0"/>
                <a:ea typeface="Times New Roman" panose="02020603050405020304" pitchFamily="18" charset="0"/>
              </a:rPr>
              <a:t> making the link between them – </a:t>
            </a:r>
            <a:r>
              <a:rPr lang="en-US" b="1" i="1" dirty="0">
                <a:latin typeface="Tahoma" panose="020B0604030504040204" pitchFamily="34" charset="0"/>
                <a:ea typeface="Times New Roman" panose="02020603050405020304" pitchFamily="18" charset="0"/>
              </a:rPr>
              <a:t>European Green Traditional Sports &amp; Games Network</a:t>
            </a:r>
            <a:r>
              <a:rPr lang="en-US" dirty="0">
                <a:latin typeface="Tahoma" panose="020B0604030504040204" pitchFamily="34" charset="0"/>
                <a:ea typeface="Times New Roman" panose="02020603050405020304" pitchFamily="18" charset="0"/>
              </a:rPr>
              <a:t>.</a:t>
            </a:r>
          </a:p>
        </p:txBody>
      </p:sp>
      <p:pic>
        <p:nvPicPr>
          <p:cNvPr id="7" name="Image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8" name="Imagem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spTree>
    <p:extLst>
      <p:ext uri="{BB962C8B-B14F-4D97-AF65-F5344CB8AC3E}">
        <p14:creationId xmlns:p14="http://schemas.microsoft.com/office/powerpoint/2010/main" val="30720934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9897" y="254725"/>
            <a:ext cx="3122023" cy="803366"/>
          </a:xfrm>
        </p:spPr>
        <p:txBody>
          <a:bodyPr>
            <a:normAutofit fontScale="90000"/>
          </a:bodyPr>
          <a:lstStyle/>
          <a:p>
            <a:r>
              <a:rPr lang="pt-PT" dirty="0" smtClean="0"/>
              <a:t># </a:t>
            </a:r>
            <a:r>
              <a:rPr lang="pt-PT" dirty="0" err="1" smtClean="0"/>
              <a:t>Activity</a:t>
            </a:r>
            <a:r>
              <a:rPr lang="pt-PT" dirty="0" smtClean="0"/>
              <a:t> 11</a:t>
            </a:r>
            <a:endParaRPr lang="pt-PT" dirty="0"/>
          </a:p>
        </p:txBody>
      </p:sp>
      <p:sp>
        <p:nvSpPr>
          <p:cNvPr id="6" name="Retângulo 5"/>
          <p:cNvSpPr/>
          <p:nvPr/>
        </p:nvSpPr>
        <p:spPr>
          <a:xfrm>
            <a:off x="809897" y="1310874"/>
            <a:ext cx="11273485" cy="369332"/>
          </a:xfrm>
          <a:prstGeom prst="rect">
            <a:avLst/>
          </a:prstGeom>
        </p:spPr>
        <p:txBody>
          <a:bodyPr wrap="square">
            <a:spAutoFit/>
          </a:bodyPr>
          <a:lstStyle/>
          <a:p>
            <a:pPr algn="just"/>
            <a:r>
              <a:rPr lang="en-GB" i="1" u="sng" dirty="0">
                <a:latin typeface="Tahoma" panose="020B0604030504040204" pitchFamily="34" charset="0"/>
                <a:ea typeface="Times New Roman" panose="02020603050405020304" pitchFamily="18" charset="0"/>
              </a:rPr>
              <a:t>European P-Days actions</a:t>
            </a:r>
          </a:p>
        </p:txBody>
      </p:sp>
      <p:sp>
        <p:nvSpPr>
          <p:cNvPr id="7" name="Retângulo 6"/>
          <p:cNvSpPr/>
          <p:nvPr/>
        </p:nvSpPr>
        <p:spPr>
          <a:xfrm>
            <a:off x="883920" y="1687370"/>
            <a:ext cx="10911840" cy="4247317"/>
          </a:xfrm>
          <a:prstGeom prst="rect">
            <a:avLst/>
          </a:prstGeom>
        </p:spPr>
        <p:txBody>
          <a:bodyPr wrap="square">
            <a:spAutoFit/>
          </a:bodyPr>
          <a:lstStyle/>
          <a:p>
            <a:pPr algn="just">
              <a:lnSpc>
                <a:spcPct val="150000"/>
              </a:lnSpc>
            </a:pPr>
            <a:r>
              <a:rPr lang="en-US" dirty="0" smtClean="0">
                <a:latin typeface="Tahoma" panose="020B0604030504040204" pitchFamily="34" charset="0"/>
                <a:ea typeface="Tahoma" panose="020B0604030504040204" pitchFamily="34" charset="0"/>
                <a:cs typeface="Tahoma" panose="020B0604030504040204" pitchFamily="34" charset="0"/>
              </a:rPr>
              <a:t>Where </a:t>
            </a:r>
            <a:r>
              <a:rPr lang="en-US" dirty="0">
                <a:latin typeface="Tahoma" panose="020B0604030504040204" pitchFamily="34" charset="0"/>
                <a:ea typeface="Tahoma" panose="020B0604030504040204" pitchFamily="34" charset="0"/>
                <a:cs typeface="Tahoma" panose="020B0604030504040204" pitchFamily="34" charset="0"/>
              </a:rPr>
              <a:t>the project officers of each partner with the collaboration of those 3 grassroots organization’s involve in previous activities will have, on urban spaces from the socio-economic point of view, to organize a single P-DAY – the Local Green Sports &amp; Games Network P-DAY. </a:t>
            </a:r>
            <a:endParaRPr lang="en-US"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endParaRPr lang="en-US"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dirty="0">
                <a:latin typeface="Tahoma" panose="020B0604030504040204" pitchFamily="34" charset="0"/>
                <a:ea typeface="Tahoma" panose="020B0604030504040204" pitchFamily="34" charset="0"/>
                <a:cs typeface="Tahoma" panose="020B0604030504040204" pitchFamily="34" charset="0"/>
              </a:rPr>
              <a:t>Each official Local Green Sports &amp; Games Network P-DAY held individually by each partner’s country it should be attended by the minimum of 50 to 80 individuals of the secondary target group</a:t>
            </a:r>
            <a:r>
              <a:rPr lang="en-US" dirty="0" smtClean="0">
                <a:latin typeface="Tahoma" panose="020B0604030504040204" pitchFamily="34" charset="0"/>
                <a:ea typeface="Tahoma" panose="020B0604030504040204" pitchFamily="34" charset="0"/>
                <a:cs typeface="Tahoma" panose="020B0604030504040204" pitchFamily="34" charset="0"/>
              </a:rPr>
              <a:t>.</a:t>
            </a:r>
          </a:p>
          <a:p>
            <a:pPr algn="just">
              <a:lnSpc>
                <a:spcPct val="150000"/>
              </a:lnSpc>
            </a:pPr>
            <a:endParaRPr lang="en-US"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dirty="0">
                <a:latin typeface="Tahoma" panose="020B0604030504040204" pitchFamily="34" charset="0"/>
                <a:ea typeface="Tahoma" panose="020B0604030504040204" pitchFamily="34" charset="0"/>
                <a:cs typeface="Tahoma" panose="020B0604030504040204" pitchFamily="34" charset="0"/>
              </a:rPr>
              <a:t>So at this activity, five Local Green Sports &amp; Games Network P-DAY will be held among the consortium taking the grassroots’ movement at European level and by that, creating the </a:t>
            </a:r>
            <a:r>
              <a:rPr lang="en-US" b="1" i="1" dirty="0">
                <a:latin typeface="Tahoma" panose="020B0604030504040204" pitchFamily="34" charset="0"/>
                <a:ea typeface="Tahoma" panose="020B0604030504040204" pitchFamily="34" charset="0"/>
                <a:cs typeface="Tahoma" panose="020B0604030504040204" pitchFamily="34" charset="0"/>
              </a:rPr>
              <a:t>European Green Sports &amp; Games Network</a:t>
            </a:r>
            <a:r>
              <a:rPr lang="en-US" dirty="0" smtClean="0">
                <a:latin typeface="Tahoma" panose="020B0604030504040204" pitchFamily="34" charset="0"/>
                <a:ea typeface="Tahoma" panose="020B0604030504040204" pitchFamily="34" charset="0"/>
                <a:cs typeface="Tahoma" panose="020B0604030504040204" pitchFamily="34" charset="0"/>
              </a:rPr>
              <a:t>.</a:t>
            </a:r>
          </a:p>
        </p:txBody>
      </p:sp>
      <p:pic>
        <p:nvPicPr>
          <p:cNvPr id="10" name="Imagem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11" name="Imagem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spTree>
    <p:extLst>
      <p:ext uri="{BB962C8B-B14F-4D97-AF65-F5344CB8AC3E}">
        <p14:creationId xmlns:p14="http://schemas.microsoft.com/office/powerpoint/2010/main" val="11333472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9897" y="254725"/>
            <a:ext cx="3122023" cy="803366"/>
          </a:xfrm>
        </p:spPr>
        <p:txBody>
          <a:bodyPr>
            <a:normAutofit fontScale="90000"/>
          </a:bodyPr>
          <a:lstStyle/>
          <a:p>
            <a:r>
              <a:rPr lang="pt-PT" dirty="0" smtClean="0"/>
              <a:t># </a:t>
            </a:r>
            <a:r>
              <a:rPr lang="pt-PT" dirty="0" err="1" smtClean="0"/>
              <a:t>Activity</a:t>
            </a:r>
            <a:r>
              <a:rPr lang="pt-PT" dirty="0" smtClean="0"/>
              <a:t> 11</a:t>
            </a:r>
            <a:endParaRPr lang="pt-PT" dirty="0"/>
          </a:p>
        </p:txBody>
      </p:sp>
      <p:sp>
        <p:nvSpPr>
          <p:cNvPr id="6" name="Retângulo 5"/>
          <p:cNvSpPr/>
          <p:nvPr/>
        </p:nvSpPr>
        <p:spPr>
          <a:xfrm>
            <a:off x="809897" y="1310874"/>
            <a:ext cx="11273485" cy="369332"/>
          </a:xfrm>
          <a:prstGeom prst="rect">
            <a:avLst/>
          </a:prstGeom>
        </p:spPr>
        <p:txBody>
          <a:bodyPr wrap="square">
            <a:spAutoFit/>
          </a:bodyPr>
          <a:lstStyle/>
          <a:p>
            <a:pPr algn="just"/>
            <a:r>
              <a:rPr lang="en-GB" i="1" u="sng" dirty="0">
                <a:latin typeface="Tahoma" panose="020B0604030504040204" pitchFamily="34" charset="0"/>
                <a:ea typeface="Times New Roman" panose="02020603050405020304" pitchFamily="18" charset="0"/>
              </a:rPr>
              <a:t>European P-Days actions</a:t>
            </a:r>
          </a:p>
        </p:txBody>
      </p:sp>
      <p:sp>
        <p:nvSpPr>
          <p:cNvPr id="7" name="Retângulo 6"/>
          <p:cNvSpPr/>
          <p:nvPr/>
        </p:nvSpPr>
        <p:spPr>
          <a:xfrm>
            <a:off x="883921" y="1687370"/>
            <a:ext cx="8965472" cy="3000821"/>
          </a:xfrm>
          <a:prstGeom prst="rect">
            <a:avLst/>
          </a:prstGeom>
        </p:spPr>
        <p:txBody>
          <a:bodyPr wrap="square">
            <a:spAutoFit/>
          </a:bodyPr>
          <a:lstStyle/>
          <a:p>
            <a:pPr algn="just">
              <a:lnSpc>
                <a:spcPct val="150000"/>
              </a:lnSpc>
            </a:pPr>
            <a:r>
              <a:rPr lang="en-US" dirty="0" smtClean="0">
                <a:latin typeface="Tahoma" panose="020B0604030504040204" pitchFamily="34" charset="0"/>
                <a:ea typeface="Tahoma" panose="020B0604030504040204" pitchFamily="34" charset="0"/>
                <a:cs typeface="Tahoma" panose="020B0604030504040204" pitchFamily="34" charset="0"/>
              </a:rPr>
              <a:t>In </a:t>
            </a:r>
            <a:r>
              <a:rPr lang="en-US" dirty="0">
                <a:latin typeface="Tahoma" panose="020B0604030504040204" pitchFamily="34" charset="0"/>
                <a:ea typeface="Tahoma" panose="020B0604030504040204" pitchFamily="34" charset="0"/>
                <a:cs typeface="Tahoma" panose="020B0604030504040204" pitchFamily="34" charset="0"/>
              </a:rPr>
              <a:t>the end of this activity this partnership at European level have involve in a dynamic way different grassroots organizations and with that: Green Sports Games Promoters + Green Sports Games Investors + Green Sports Games Agents in interaction with the second target group involving in the minimum 250 to 400 individuals in this consortium activity. </a:t>
            </a:r>
            <a:endParaRPr lang="en-US"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endParaRPr lang="en-US"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dirty="0">
                <a:latin typeface="Tahoma" panose="020B0604030504040204" pitchFamily="34" charset="0"/>
                <a:ea typeface="Tahoma" panose="020B0604030504040204" pitchFamily="34" charset="0"/>
                <a:cs typeface="Tahoma" panose="020B0604030504040204" pitchFamily="34" charset="0"/>
              </a:rPr>
              <a:t>Duration: </a:t>
            </a:r>
            <a:r>
              <a:rPr lang="en-US" u="sng" dirty="0">
                <a:latin typeface="Tahoma" panose="020B0604030504040204" pitchFamily="34" charset="0"/>
                <a:ea typeface="Tahoma" panose="020B0604030504040204" pitchFamily="34" charset="0"/>
                <a:cs typeface="Tahoma" panose="020B0604030504040204" pitchFamily="34" charset="0"/>
              </a:rPr>
              <a:t>2 </a:t>
            </a:r>
            <a:r>
              <a:rPr lang="en-US" u="sng" dirty="0" smtClean="0">
                <a:latin typeface="Tahoma" panose="020B0604030504040204" pitchFamily="34" charset="0"/>
                <a:ea typeface="Tahoma" panose="020B0604030504040204" pitchFamily="34" charset="0"/>
                <a:cs typeface="Tahoma" panose="020B0604030504040204" pitchFamily="34" charset="0"/>
              </a:rPr>
              <a:t>months</a:t>
            </a:r>
            <a:endParaRPr lang="en-US" u="sng" dirty="0">
              <a:latin typeface="Tahoma" panose="020B0604030504040204" pitchFamily="34" charset="0"/>
              <a:ea typeface="Tahoma" panose="020B0604030504040204" pitchFamily="34" charset="0"/>
              <a:cs typeface="Tahoma" panose="020B0604030504040204" pitchFamily="34" charset="0"/>
            </a:endParaRPr>
          </a:p>
        </p:txBody>
      </p:sp>
      <p:sp>
        <p:nvSpPr>
          <p:cNvPr id="9" name="Retângulo 8"/>
          <p:cNvSpPr/>
          <p:nvPr/>
        </p:nvSpPr>
        <p:spPr>
          <a:xfrm>
            <a:off x="910045" y="4637641"/>
            <a:ext cx="10859589" cy="2031325"/>
          </a:xfrm>
          <a:prstGeom prst="rect">
            <a:avLst/>
          </a:prstGeom>
          <a:solidFill>
            <a:schemeClr val="accent2"/>
          </a:solidFill>
        </p:spPr>
        <p:txBody>
          <a:bodyPr wrap="square">
            <a:spAutoFit/>
          </a:bodyPr>
          <a:lstStyle/>
          <a:p>
            <a:pPr algn="just"/>
            <a:r>
              <a:rPr lang="en-US" u="sng" dirty="0"/>
              <a:t>A11 Final deliverable</a:t>
            </a:r>
            <a:r>
              <a:rPr lang="en-US" dirty="0"/>
              <a:t>: All the five European P-Days events, one per partner, must be done a small photographic recording report + registration sheet of the audience – secondary target group and the registration of the links in the different social networks </a:t>
            </a:r>
            <a:r>
              <a:rPr lang="en-US" dirty="0" smtClean="0"/>
              <a:t>(Website; LinkedIn</a:t>
            </a:r>
            <a:r>
              <a:rPr lang="en-US" dirty="0"/>
              <a:t>; </a:t>
            </a:r>
            <a:r>
              <a:rPr lang="en-US" dirty="0" smtClean="0"/>
              <a:t>Facebook) </a:t>
            </a:r>
            <a:r>
              <a:rPr lang="en-US" dirty="0"/>
              <a:t>used to disseminate this event at European level. In the end and in the partnership 5 European P-DAY events were made involving 250 to 400 individuals from the local communities and an official European Agreement among the three local grassroots’ organizations of each partner for the </a:t>
            </a:r>
            <a:r>
              <a:rPr lang="en-US" b="1" i="1" dirty="0"/>
              <a:t>European Green Sports &amp; Games Network</a:t>
            </a:r>
            <a:r>
              <a:rPr lang="en-US" dirty="0"/>
              <a:t>. This network will start with 15 grassroots organizations, three per partner</a:t>
            </a:r>
            <a:r>
              <a:rPr lang="en-US" u="sng" dirty="0"/>
              <a:t>.</a:t>
            </a:r>
            <a:endParaRPr lang="en-US" dirty="0"/>
          </a:p>
        </p:txBody>
      </p:sp>
      <p:pic>
        <p:nvPicPr>
          <p:cNvPr id="10" name="Imagem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11" name="Imagem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pic>
        <p:nvPicPr>
          <p:cNvPr id="13" name="Imagem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76851" y="1860132"/>
            <a:ext cx="2597583" cy="2597583"/>
          </a:xfrm>
          <a:prstGeom prst="rect">
            <a:avLst/>
          </a:prstGeom>
        </p:spPr>
      </p:pic>
    </p:spTree>
    <p:extLst>
      <p:ext uri="{BB962C8B-B14F-4D97-AF65-F5344CB8AC3E}">
        <p14:creationId xmlns:p14="http://schemas.microsoft.com/office/powerpoint/2010/main" val="23536549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m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0150" y="280885"/>
            <a:ext cx="10903176" cy="6277961"/>
          </a:xfrm>
          <a:prstGeom prst="rect">
            <a:avLst/>
          </a:prstGeom>
        </p:spPr>
      </p:pic>
    </p:spTree>
    <p:extLst>
      <p:ext uri="{BB962C8B-B14F-4D97-AF65-F5344CB8AC3E}">
        <p14:creationId xmlns:p14="http://schemas.microsoft.com/office/powerpoint/2010/main" val="24385481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849325" y="1260041"/>
            <a:ext cx="2372765" cy="492443"/>
          </a:xfrm>
          <a:prstGeom prst="rect">
            <a:avLst/>
          </a:prstGeom>
        </p:spPr>
        <p:txBody>
          <a:bodyPr wrap="none">
            <a:spAutoFit/>
          </a:bodyPr>
          <a:lstStyle/>
          <a:p>
            <a:r>
              <a:rPr lang="en-GB" sz="2600" b="1" dirty="0">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rPr>
              <a:t>Project goals</a:t>
            </a:r>
            <a:endParaRPr lang="pt-PT" sz="2600" b="1" dirty="0">
              <a:effectLst>
                <a:outerShdw blurRad="38100" dist="38100" dir="2700000" algn="tl">
                  <a:srgbClr val="000000">
                    <a:alpha val="43137"/>
                  </a:srgbClr>
                </a:outerShdw>
              </a:effectLst>
            </a:endParaRPr>
          </a:p>
        </p:txBody>
      </p:sp>
      <p:sp>
        <p:nvSpPr>
          <p:cNvPr id="9" name="Retângulo 8"/>
          <p:cNvSpPr/>
          <p:nvPr/>
        </p:nvSpPr>
        <p:spPr>
          <a:xfrm>
            <a:off x="849325" y="2003648"/>
            <a:ext cx="10936275" cy="4755148"/>
          </a:xfrm>
          <a:prstGeom prst="rect">
            <a:avLst/>
          </a:prstGeom>
        </p:spPr>
        <p:txBody>
          <a:bodyPr wrap="square">
            <a:spAutoFit/>
          </a:bodyPr>
          <a:lstStyle/>
          <a:p>
            <a:pPr algn="just">
              <a:lnSpc>
                <a:spcPct val="150000"/>
              </a:lnSpc>
              <a:spcAft>
                <a:spcPts val="0"/>
              </a:spcAft>
            </a:pPr>
            <a:r>
              <a:rPr lang="en-US" sz="2200" b="1" u="sng" dirty="0" smtClean="0">
                <a:latin typeface="Tahoma" panose="020B0604030504040204" pitchFamily="34" charset="0"/>
                <a:ea typeface="Times New Roman" panose="02020603050405020304" pitchFamily="18" charset="0"/>
              </a:rPr>
              <a:t>Specific </a:t>
            </a:r>
            <a:r>
              <a:rPr lang="en-US" sz="2200" b="1" u="sng" dirty="0">
                <a:latin typeface="Tahoma" panose="020B0604030504040204" pitchFamily="34" charset="0"/>
                <a:ea typeface="Times New Roman" panose="02020603050405020304" pitchFamily="18" charset="0"/>
              </a:rPr>
              <a:t>Objectives:</a:t>
            </a:r>
          </a:p>
          <a:p>
            <a:pPr marL="457200" indent="-457200" algn="just">
              <a:lnSpc>
                <a:spcPct val="150000"/>
              </a:lnSpc>
              <a:spcAft>
                <a:spcPts val="0"/>
              </a:spcAft>
              <a:buFont typeface="+mj-lt"/>
              <a:buAutoNum type="arabicParenR"/>
            </a:pPr>
            <a:r>
              <a:rPr lang="en-US" sz="2000" dirty="0" smtClean="0">
                <a:latin typeface="Tahoma" panose="020B0604030504040204" pitchFamily="34" charset="0"/>
                <a:ea typeface="Times New Roman" panose="02020603050405020304" pitchFamily="18" charset="0"/>
              </a:rPr>
              <a:t>Through </a:t>
            </a:r>
            <a:r>
              <a:rPr lang="en-US" sz="2000" dirty="0">
                <a:latin typeface="Tahoma" panose="020B0604030504040204" pitchFamily="34" charset="0"/>
                <a:ea typeface="Times New Roman" panose="02020603050405020304" pitchFamily="18" charset="0"/>
              </a:rPr>
              <a:t>sports and games grassroots organizations, contribute to a good Governance of sport at the local level associated with the consciousness of the finitude of natural environmental resources, empowering local settings where individuals as well youth workers and grassroots organizations are inserted (here good Governance viewed as Community values and Cultural drivers);</a:t>
            </a:r>
          </a:p>
          <a:p>
            <a:pPr marL="457200" indent="-457200" algn="just">
              <a:lnSpc>
                <a:spcPct val="150000"/>
              </a:lnSpc>
              <a:spcAft>
                <a:spcPts val="0"/>
              </a:spcAft>
              <a:buFont typeface="+mj-lt"/>
              <a:buAutoNum type="arabicParenR"/>
            </a:pPr>
            <a:r>
              <a:rPr lang="en-US" sz="2000" dirty="0" smtClean="0">
                <a:latin typeface="Tahoma" panose="020B0604030504040204" pitchFamily="34" charset="0"/>
                <a:ea typeface="Times New Roman" panose="02020603050405020304" pitchFamily="18" charset="0"/>
              </a:rPr>
              <a:t>Through </a:t>
            </a:r>
            <a:r>
              <a:rPr lang="en-US" sz="2000" dirty="0">
                <a:latin typeface="Tahoma" panose="020B0604030504040204" pitchFamily="34" charset="0"/>
                <a:ea typeface="Times New Roman" panose="02020603050405020304" pitchFamily="18" charset="0"/>
              </a:rPr>
              <a:t>a more critical sportive practice awareness for the finitude of environmental resources, create a sense of belonging around the innovative concept of “Green Sports Games” and with that, at Sport grassroots level create a movement to meet the environmental requirements/challenges that the EU propose to all without exception.</a:t>
            </a:r>
          </a:p>
        </p:txBody>
      </p:sp>
      <p:pic>
        <p:nvPicPr>
          <p:cNvPr id="7" name="Image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8" name="Imagem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spTree>
    <p:extLst>
      <p:ext uri="{BB962C8B-B14F-4D97-AF65-F5344CB8AC3E}">
        <p14:creationId xmlns:p14="http://schemas.microsoft.com/office/powerpoint/2010/main" val="10276948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385473" y="1253681"/>
            <a:ext cx="4232366" cy="523220"/>
          </a:xfrm>
          <a:prstGeom prst="rect">
            <a:avLst/>
          </a:prstGeom>
        </p:spPr>
        <p:txBody>
          <a:bodyPr wrap="square">
            <a:spAutoFit/>
          </a:bodyPr>
          <a:lstStyle/>
          <a:p>
            <a:r>
              <a:rPr lang="pt-PT" sz="2800" dirty="0">
                <a:effectLst>
                  <a:outerShdw blurRad="38100" dist="38100" dir="2700000" algn="tl">
                    <a:srgbClr val="000000">
                      <a:alpha val="43137"/>
                    </a:srgbClr>
                  </a:outerShdw>
                </a:effectLst>
                <a:latin typeface="Adobe Gothic Std B" panose="020B0800000000000000" pitchFamily="34" charset="-128"/>
                <a:ea typeface="Adobe Gothic Std B" panose="020B0800000000000000" pitchFamily="34" charset="-128"/>
              </a:rPr>
              <a:t>Final </a:t>
            </a:r>
            <a:r>
              <a:rPr lang="pt-PT" sz="2800" dirty="0" err="1" smtClean="0">
                <a:effectLst>
                  <a:outerShdw blurRad="38100" dist="38100" dir="2700000" algn="tl">
                    <a:srgbClr val="000000">
                      <a:alpha val="43137"/>
                    </a:srgbClr>
                  </a:outerShdw>
                </a:effectLst>
                <a:latin typeface="Adobe Gothic Std B" panose="020B0800000000000000" pitchFamily="34" charset="-128"/>
                <a:ea typeface="Adobe Gothic Std B" panose="020B0800000000000000" pitchFamily="34" charset="-128"/>
              </a:rPr>
              <a:t>Results</a:t>
            </a:r>
            <a:endParaRPr lang="pt-PT" sz="2800" dirty="0">
              <a:effectLst>
                <a:outerShdw blurRad="38100" dist="38100" dir="2700000" algn="tl">
                  <a:srgbClr val="000000">
                    <a:alpha val="43137"/>
                  </a:srgbClr>
                </a:outerShdw>
              </a:effectLst>
              <a:latin typeface="Adobe Gothic Std B" panose="020B0800000000000000" pitchFamily="34" charset="-128"/>
              <a:ea typeface="Adobe Gothic Std B" panose="020B0800000000000000" pitchFamily="34" charset="-128"/>
            </a:endParaRPr>
          </a:p>
        </p:txBody>
      </p:sp>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7715" y="668686"/>
            <a:ext cx="1567758" cy="1374850"/>
          </a:xfrm>
          <a:prstGeom prst="rect">
            <a:avLst/>
          </a:prstGeom>
        </p:spPr>
      </p:pic>
      <p:sp>
        <p:nvSpPr>
          <p:cNvPr id="8" name="Retângulo 7"/>
          <p:cNvSpPr/>
          <p:nvPr/>
        </p:nvSpPr>
        <p:spPr>
          <a:xfrm>
            <a:off x="817715" y="2361896"/>
            <a:ext cx="11108673" cy="4612032"/>
          </a:xfrm>
          <a:prstGeom prst="rect">
            <a:avLst/>
          </a:prstGeom>
        </p:spPr>
        <p:txBody>
          <a:bodyPr wrap="square">
            <a:spAutoFit/>
          </a:bodyPr>
          <a:lstStyle/>
          <a:p>
            <a:pPr marL="342900" lvl="0" indent="-342900" algn="just">
              <a:lnSpc>
                <a:spcPct val="150000"/>
              </a:lnSpc>
              <a:spcAft>
                <a:spcPts val="0"/>
              </a:spcAft>
              <a:buFont typeface="Symbol" panose="05050102010706020507" pitchFamily="18" charset="2"/>
              <a:buChar char=""/>
            </a:pPr>
            <a:r>
              <a:rPr lang="en-US" dirty="0" smtClean="0">
                <a:latin typeface="Tahoma" panose="020B0604030504040204" pitchFamily="34" charset="0"/>
                <a:ea typeface="Times New Roman" panose="02020603050405020304" pitchFamily="18" charset="0"/>
              </a:rPr>
              <a:t>Non-formal </a:t>
            </a:r>
            <a:r>
              <a:rPr lang="en-US" dirty="0">
                <a:latin typeface="Tahoma" panose="020B0604030504040204" pitchFamily="34" charset="0"/>
                <a:ea typeface="Times New Roman" panose="02020603050405020304" pitchFamily="18" charset="0"/>
              </a:rPr>
              <a:t>training material made on Research Period: Strategies and Tools for Effective Green Citizen Participation with Sports and Games Handbook + Green Sports Manager’s Guidelines: Citizen Participation Evaluating with a set of practical tools;</a:t>
            </a:r>
          </a:p>
          <a:p>
            <a:pPr marL="342900" lvl="0" indent="-342900" algn="just">
              <a:lnSpc>
                <a:spcPct val="150000"/>
              </a:lnSpc>
              <a:spcAft>
                <a:spcPts val="0"/>
              </a:spcAft>
              <a:buFont typeface="Symbol" panose="05050102010706020507" pitchFamily="18" charset="2"/>
              <a:buChar char=""/>
            </a:pPr>
            <a:r>
              <a:rPr lang="en-US" dirty="0" smtClean="0">
                <a:latin typeface="Tahoma" panose="020B0604030504040204" pitchFamily="34" charset="0"/>
                <a:ea typeface="Times New Roman" panose="02020603050405020304" pitchFamily="18" charset="0"/>
              </a:rPr>
              <a:t>At </a:t>
            </a:r>
            <a:r>
              <a:rPr lang="en-US" dirty="0">
                <a:latin typeface="Tahoma" panose="020B0604030504040204" pitchFamily="34" charset="0"/>
                <a:ea typeface="Times New Roman" panose="02020603050405020304" pitchFamily="18" charset="0"/>
              </a:rPr>
              <a:t>least 450 individuals from local communities were trained: 150 Promoters + 150 Agents + 150 Investors;</a:t>
            </a:r>
          </a:p>
          <a:p>
            <a:pPr marL="342900" lvl="0" indent="-342900" algn="just">
              <a:lnSpc>
                <a:spcPct val="150000"/>
              </a:lnSpc>
              <a:spcAft>
                <a:spcPts val="0"/>
              </a:spcAft>
              <a:buFont typeface="Symbol" panose="05050102010706020507" pitchFamily="18" charset="2"/>
              <a:buChar char=""/>
            </a:pPr>
            <a:r>
              <a:rPr lang="en-US" dirty="0" smtClean="0">
                <a:latin typeface="Tahoma" panose="020B0604030504040204" pitchFamily="34" charset="0"/>
                <a:ea typeface="Times New Roman" panose="02020603050405020304" pitchFamily="18" charset="0"/>
              </a:rPr>
              <a:t>45 </a:t>
            </a:r>
            <a:r>
              <a:rPr lang="en-US" dirty="0">
                <a:latin typeface="Tahoma" panose="020B0604030504040204" pitchFamily="34" charset="0"/>
                <a:ea typeface="Times New Roman" panose="02020603050405020304" pitchFamily="18" charset="0"/>
              </a:rPr>
              <a:t>T-DAYS activities;</a:t>
            </a:r>
          </a:p>
          <a:p>
            <a:pPr marL="342900" lvl="0" indent="-342900" algn="just">
              <a:lnSpc>
                <a:spcPct val="150000"/>
              </a:lnSpc>
              <a:spcAft>
                <a:spcPts val="0"/>
              </a:spcAft>
              <a:buFont typeface="Symbol" panose="05050102010706020507" pitchFamily="18" charset="2"/>
              <a:buChar char=""/>
            </a:pPr>
            <a:r>
              <a:rPr lang="en-US" dirty="0" smtClean="0">
                <a:latin typeface="Tahoma" panose="020B0604030504040204" pitchFamily="34" charset="0"/>
                <a:ea typeface="Times New Roman" panose="02020603050405020304" pitchFamily="18" charset="0"/>
              </a:rPr>
              <a:t>15 </a:t>
            </a:r>
            <a:r>
              <a:rPr lang="en-US" dirty="0">
                <a:latin typeface="Tahoma" panose="020B0604030504040204" pitchFamily="34" charset="0"/>
                <a:ea typeface="Times New Roman" panose="02020603050405020304" pitchFamily="18" charset="0"/>
              </a:rPr>
              <a:t>P-DAYS experiment activities;</a:t>
            </a:r>
          </a:p>
          <a:p>
            <a:pPr marL="342900" lvl="0" indent="-342900" algn="just">
              <a:lnSpc>
                <a:spcPct val="150000"/>
              </a:lnSpc>
              <a:spcAft>
                <a:spcPts val="0"/>
              </a:spcAft>
              <a:buFont typeface="Symbol" panose="05050102010706020507" pitchFamily="18" charset="2"/>
              <a:buChar char=""/>
            </a:pPr>
            <a:r>
              <a:rPr lang="en-US" dirty="0" smtClean="0">
                <a:latin typeface="Tahoma" panose="020B0604030504040204" pitchFamily="34" charset="0"/>
                <a:ea typeface="Times New Roman" panose="02020603050405020304" pitchFamily="18" charset="0"/>
              </a:rPr>
              <a:t>25 </a:t>
            </a:r>
            <a:r>
              <a:rPr lang="en-US" dirty="0">
                <a:latin typeface="Tahoma" panose="020B0604030504040204" pitchFamily="34" charset="0"/>
                <a:ea typeface="Times New Roman" panose="02020603050405020304" pitchFamily="18" charset="0"/>
              </a:rPr>
              <a:t>Official P-DAYS activities;</a:t>
            </a:r>
          </a:p>
          <a:p>
            <a:pPr marL="342900" lvl="0" indent="-342900" algn="just">
              <a:lnSpc>
                <a:spcPct val="150000"/>
              </a:lnSpc>
              <a:spcAft>
                <a:spcPts val="0"/>
              </a:spcAft>
              <a:buFont typeface="Symbol" panose="05050102010706020507" pitchFamily="18" charset="2"/>
              <a:buChar char=""/>
            </a:pPr>
            <a:r>
              <a:rPr lang="en-US" dirty="0" smtClean="0">
                <a:latin typeface="Tahoma" panose="020B0604030504040204" pitchFamily="34" charset="0"/>
                <a:ea typeface="Times New Roman" panose="02020603050405020304" pitchFamily="18" charset="0"/>
              </a:rPr>
              <a:t>5 </a:t>
            </a:r>
            <a:r>
              <a:rPr lang="en-US" dirty="0">
                <a:latin typeface="Tahoma" panose="020B0604030504040204" pitchFamily="34" charset="0"/>
                <a:ea typeface="Times New Roman" panose="02020603050405020304" pitchFamily="18" charset="0"/>
              </a:rPr>
              <a:t>European P-DAYS activities;</a:t>
            </a:r>
          </a:p>
          <a:p>
            <a:pPr marL="342900" lvl="0" indent="-342900" algn="just">
              <a:lnSpc>
                <a:spcPct val="150000"/>
              </a:lnSpc>
              <a:spcAft>
                <a:spcPts val="0"/>
              </a:spcAft>
              <a:buFont typeface="Symbol" panose="05050102010706020507" pitchFamily="18" charset="2"/>
              <a:buChar char=""/>
            </a:pPr>
            <a:r>
              <a:rPr lang="en-US" dirty="0" smtClean="0">
                <a:latin typeface="Tahoma" panose="020B0604030504040204" pitchFamily="34" charset="0"/>
                <a:ea typeface="Times New Roman" panose="02020603050405020304" pitchFamily="18" charset="0"/>
              </a:rPr>
              <a:t>5 </a:t>
            </a:r>
            <a:r>
              <a:rPr lang="en-US" dirty="0">
                <a:latin typeface="Tahoma" panose="020B0604030504040204" pitchFamily="34" charset="0"/>
                <a:ea typeface="Times New Roman" panose="02020603050405020304" pitchFamily="18" charset="0"/>
              </a:rPr>
              <a:t>Local Green Sports Games Network agreements;</a:t>
            </a:r>
          </a:p>
          <a:p>
            <a:pPr marL="342900" lvl="0" indent="-342900" algn="just">
              <a:lnSpc>
                <a:spcPct val="150000"/>
              </a:lnSpc>
              <a:spcAft>
                <a:spcPts val="0"/>
              </a:spcAft>
              <a:buFont typeface="Symbol" panose="05050102010706020507" pitchFamily="18" charset="2"/>
              <a:buChar char=""/>
            </a:pPr>
            <a:endParaRPr lang="pt-PT" dirty="0"/>
          </a:p>
        </p:txBody>
      </p:sp>
      <p:pic>
        <p:nvPicPr>
          <p:cNvPr id="9" name="Image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10" name="Imagem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spTree>
    <p:extLst>
      <p:ext uri="{BB962C8B-B14F-4D97-AF65-F5344CB8AC3E}">
        <p14:creationId xmlns:p14="http://schemas.microsoft.com/office/powerpoint/2010/main" val="42695632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385473" y="1253681"/>
            <a:ext cx="4232366" cy="523220"/>
          </a:xfrm>
          <a:prstGeom prst="rect">
            <a:avLst/>
          </a:prstGeom>
        </p:spPr>
        <p:txBody>
          <a:bodyPr wrap="square">
            <a:spAutoFit/>
          </a:bodyPr>
          <a:lstStyle/>
          <a:p>
            <a:r>
              <a:rPr lang="pt-PT" sz="2800" dirty="0">
                <a:effectLst>
                  <a:outerShdw blurRad="38100" dist="38100" dir="2700000" algn="tl">
                    <a:srgbClr val="000000">
                      <a:alpha val="43137"/>
                    </a:srgbClr>
                  </a:outerShdw>
                </a:effectLst>
                <a:latin typeface="Adobe Gothic Std B" panose="020B0800000000000000" pitchFamily="34" charset="-128"/>
                <a:ea typeface="Adobe Gothic Std B" panose="020B0800000000000000" pitchFamily="34" charset="-128"/>
              </a:rPr>
              <a:t>Final </a:t>
            </a:r>
            <a:r>
              <a:rPr lang="pt-PT" sz="2800" dirty="0" err="1" smtClean="0">
                <a:effectLst>
                  <a:outerShdw blurRad="38100" dist="38100" dir="2700000" algn="tl">
                    <a:srgbClr val="000000">
                      <a:alpha val="43137"/>
                    </a:srgbClr>
                  </a:outerShdw>
                </a:effectLst>
                <a:latin typeface="Adobe Gothic Std B" panose="020B0800000000000000" pitchFamily="34" charset="-128"/>
                <a:ea typeface="Adobe Gothic Std B" panose="020B0800000000000000" pitchFamily="34" charset="-128"/>
              </a:rPr>
              <a:t>Results</a:t>
            </a:r>
            <a:endParaRPr lang="pt-PT" sz="2800" dirty="0">
              <a:effectLst>
                <a:outerShdw blurRad="38100" dist="38100" dir="2700000" algn="tl">
                  <a:srgbClr val="000000">
                    <a:alpha val="43137"/>
                  </a:srgbClr>
                </a:outerShdw>
              </a:effectLst>
              <a:latin typeface="Adobe Gothic Std B" panose="020B0800000000000000" pitchFamily="34" charset="-128"/>
              <a:ea typeface="Adobe Gothic Std B" panose="020B0800000000000000" pitchFamily="34" charset="-128"/>
            </a:endParaRPr>
          </a:p>
        </p:txBody>
      </p:sp>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7715" y="668686"/>
            <a:ext cx="1567758" cy="1374850"/>
          </a:xfrm>
          <a:prstGeom prst="rect">
            <a:avLst/>
          </a:prstGeom>
        </p:spPr>
      </p:pic>
      <p:sp>
        <p:nvSpPr>
          <p:cNvPr id="8" name="Retângulo 7"/>
          <p:cNvSpPr/>
          <p:nvPr/>
        </p:nvSpPr>
        <p:spPr>
          <a:xfrm>
            <a:off x="817715" y="2361896"/>
            <a:ext cx="11108673" cy="4662815"/>
          </a:xfrm>
          <a:prstGeom prst="rect">
            <a:avLst/>
          </a:prstGeom>
        </p:spPr>
        <p:txBody>
          <a:bodyPr wrap="square">
            <a:spAutoFit/>
          </a:bodyPr>
          <a:lstStyle/>
          <a:p>
            <a:pPr marL="342900" lvl="0" indent="-342900" algn="just">
              <a:lnSpc>
                <a:spcPct val="150000"/>
              </a:lnSpc>
              <a:spcAft>
                <a:spcPts val="0"/>
              </a:spcAft>
              <a:buFont typeface="Symbol" panose="05050102010706020507" pitchFamily="18" charset="2"/>
              <a:buChar char=""/>
            </a:pPr>
            <a:r>
              <a:rPr lang="en-US" dirty="0">
                <a:latin typeface="Tahoma" panose="020B0604030504040204" pitchFamily="34" charset="0"/>
                <a:ea typeface="Times New Roman" panose="02020603050405020304" pitchFamily="18" charset="0"/>
              </a:rPr>
              <a:t>1 European Green Sports Games Network agreement;</a:t>
            </a:r>
          </a:p>
          <a:p>
            <a:pPr marL="342900" lvl="0" indent="-342900" algn="just">
              <a:lnSpc>
                <a:spcPct val="150000"/>
              </a:lnSpc>
              <a:spcAft>
                <a:spcPts val="0"/>
              </a:spcAft>
              <a:buFont typeface="Symbol" panose="05050102010706020507" pitchFamily="18" charset="2"/>
              <a:buChar char=""/>
            </a:pPr>
            <a:r>
              <a:rPr lang="en-US" dirty="0">
                <a:latin typeface="Tahoma" panose="020B0604030504040204" pitchFamily="34" charset="0"/>
                <a:ea typeface="Times New Roman" panose="02020603050405020304" pitchFamily="18" charset="0"/>
              </a:rPr>
              <a:t>Involvement of at least 15 grassroots’ </a:t>
            </a:r>
            <a:r>
              <a:rPr lang="en-US" dirty="0" smtClean="0">
                <a:latin typeface="Tahoma" panose="020B0604030504040204" pitchFamily="34" charset="0"/>
                <a:ea typeface="Times New Roman" panose="02020603050405020304" pitchFamily="18" charset="0"/>
              </a:rPr>
              <a:t>organizations; </a:t>
            </a:r>
            <a:endParaRPr lang="en-US" dirty="0">
              <a:latin typeface="Tahoma" panose="020B0604030504040204" pitchFamily="34"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n-US" dirty="0">
                <a:latin typeface="Tahoma" panose="020B0604030504040204" pitchFamily="34" charset="0"/>
                <a:ea typeface="Times New Roman" panose="02020603050405020304" pitchFamily="18" charset="0"/>
              </a:rPr>
              <a:t>One Local article in a local newspaper (on physical or digital media</a:t>
            </a:r>
            <a:r>
              <a:rPr lang="en-US" dirty="0" smtClean="0">
                <a:latin typeface="Tahoma" panose="020B0604030504040204" pitchFamily="34" charset="0"/>
                <a:ea typeface="Times New Roman" panose="02020603050405020304" pitchFamily="18" charset="0"/>
              </a:rPr>
              <a:t>);</a:t>
            </a:r>
          </a:p>
          <a:p>
            <a:pPr marL="342900" lvl="0" indent="-342900" algn="just">
              <a:lnSpc>
                <a:spcPct val="150000"/>
              </a:lnSpc>
              <a:spcAft>
                <a:spcPts val="0"/>
              </a:spcAft>
              <a:buFont typeface="Symbol" panose="05050102010706020507" pitchFamily="18" charset="2"/>
              <a:buChar char=""/>
            </a:pPr>
            <a:r>
              <a:rPr lang="en-US" dirty="0" smtClean="0">
                <a:latin typeface="Tahoma" panose="020B0604030504040204" pitchFamily="34" charset="0"/>
                <a:ea typeface="Times New Roman" panose="02020603050405020304" pitchFamily="18" charset="0"/>
              </a:rPr>
              <a:t>Publications </a:t>
            </a:r>
            <a:r>
              <a:rPr lang="en-US" dirty="0">
                <a:latin typeface="Tahoma" panose="020B0604030504040204" pitchFamily="34" charset="0"/>
                <a:ea typeface="Times New Roman" panose="02020603050405020304" pitchFamily="18" charset="0"/>
              </a:rPr>
              <a:t>of all activities developed in </a:t>
            </a:r>
            <a:r>
              <a:rPr lang="en-US" dirty="0" smtClean="0">
                <a:latin typeface="Tahoma" panose="020B0604030504040204" pitchFamily="34" charset="0"/>
                <a:ea typeface="Times New Roman" panose="02020603050405020304" pitchFamily="18" charset="0"/>
              </a:rPr>
              <a:t>Social Media </a:t>
            </a:r>
            <a:r>
              <a:rPr lang="en-US" dirty="0">
                <a:latin typeface="Tahoma" panose="020B0604030504040204" pitchFamily="34" charset="0"/>
                <a:ea typeface="Times New Roman" panose="02020603050405020304" pitchFamily="18" charset="0"/>
              </a:rPr>
              <a:t>&amp; Project W</a:t>
            </a:r>
            <a:r>
              <a:rPr lang="en-US" dirty="0" smtClean="0">
                <a:latin typeface="Tahoma" panose="020B0604030504040204" pitchFamily="34" charset="0"/>
                <a:ea typeface="Times New Roman" panose="02020603050405020304" pitchFamily="18" charset="0"/>
              </a:rPr>
              <a:t>ebsite</a:t>
            </a:r>
            <a:r>
              <a:rPr lang="en-US" dirty="0">
                <a:latin typeface="Tahoma" panose="020B0604030504040204" pitchFamily="34" charset="0"/>
                <a:ea typeface="Times New Roman" panose="02020603050405020304" pitchFamily="18" charset="0"/>
              </a:rPr>
              <a:t>, in particular:</a:t>
            </a:r>
          </a:p>
          <a:p>
            <a:pPr marL="800100" lvl="1" indent="-342900" algn="just">
              <a:lnSpc>
                <a:spcPct val="150000"/>
              </a:lnSpc>
              <a:buFont typeface="Symbol" panose="05050102010706020507" pitchFamily="18" charset="2"/>
              <a:buChar char=""/>
            </a:pPr>
            <a:r>
              <a:rPr lang="en-US" dirty="0" smtClean="0">
                <a:latin typeface="Tahoma" panose="020B0604030504040204" pitchFamily="34" charset="0"/>
                <a:ea typeface="Times New Roman" panose="02020603050405020304" pitchFamily="18" charset="0"/>
              </a:rPr>
              <a:t>45 </a:t>
            </a:r>
            <a:r>
              <a:rPr lang="en-US" dirty="0">
                <a:latin typeface="Tahoma" panose="020B0604030504040204" pitchFamily="34" charset="0"/>
                <a:ea typeface="Times New Roman" panose="02020603050405020304" pitchFamily="18" charset="0"/>
              </a:rPr>
              <a:t>training activities;</a:t>
            </a:r>
          </a:p>
          <a:p>
            <a:pPr marL="800100" lvl="1" indent="-342900" algn="just">
              <a:lnSpc>
                <a:spcPct val="150000"/>
              </a:lnSpc>
              <a:buFont typeface="Symbol" panose="05050102010706020507" pitchFamily="18" charset="2"/>
              <a:buChar char=""/>
            </a:pPr>
            <a:r>
              <a:rPr lang="en-US" dirty="0" smtClean="0">
                <a:latin typeface="Tahoma" panose="020B0604030504040204" pitchFamily="34" charset="0"/>
                <a:ea typeface="Times New Roman" panose="02020603050405020304" pitchFamily="18" charset="0"/>
              </a:rPr>
              <a:t>25 </a:t>
            </a:r>
            <a:r>
              <a:rPr lang="en-US" dirty="0">
                <a:latin typeface="Tahoma" panose="020B0604030504040204" pitchFamily="34" charset="0"/>
                <a:ea typeface="Times New Roman" panose="02020603050405020304" pitchFamily="18" charset="0"/>
              </a:rPr>
              <a:t>local provocation activities;</a:t>
            </a:r>
          </a:p>
          <a:p>
            <a:pPr marL="800100" lvl="1" indent="-342900" algn="just">
              <a:lnSpc>
                <a:spcPct val="150000"/>
              </a:lnSpc>
              <a:buFont typeface="Symbol" panose="05050102010706020507" pitchFamily="18" charset="2"/>
              <a:buChar char=""/>
            </a:pPr>
            <a:r>
              <a:rPr lang="en-US" dirty="0" smtClean="0">
                <a:latin typeface="Tahoma" panose="020B0604030504040204" pitchFamily="34" charset="0"/>
                <a:ea typeface="Times New Roman" panose="02020603050405020304" pitchFamily="18" charset="0"/>
              </a:rPr>
              <a:t>5 </a:t>
            </a:r>
            <a:r>
              <a:rPr lang="en-US" dirty="0">
                <a:latin typeface="Tahoma" panose="020B0604030504040204" pitchFamily="34" charset="0"/>
                <a:ea typeface="Times New Roman" panose="02020603050405020304" pitchFamily="18" charset="0"/>
              </a:rPr>
              <a:t>European provocation </a:t>
            </a:r>
            <a:r>
              <a:rPr lang="en-US" dirty="0" smtClean="0">
                <a:latin typeface="Tahoma" panose="020B0604030504040204" pitchFamily="34" charset="0"/>
                <a:ea typeface="Times New Roman" panose="02020603050405020304" pitchFamily="18" charset="0"/>
              </a:rPr>
              <a:t>activities.</a:t>
            </a:r>
            <a:endParaRPr lang="en-US" dirty="0">
              <a:latin typeface="Tahoma" panose="020B0604030504040204" pitchFamily="34"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n-US" dirty="0" smtClean="0">
                <a:latin typeface="Tahoma" panose="020B0604030504040204" pitchFamily="34" charset="0"/>
                <a:ea typeface="Times New Roman" panose="02020603050405020304" pitchFamily="18" charset="0"/>
              </a:rPr>
              <a:t>One </a:t>
            </a:r>
            <a:r>
              <a:rPr lang="en-US" dirty="0">
                <a:latin typeface="Tahoma" panose="020B0604030504040204" pitchFamily="34" charset="0"/>
                <a:ea typeface="Times New Roman" panose="02020603050405020304" pitchFamily="18" charset="0"/>
              </a:rPr>
              <a:t>Project </a:t>
            </a:r>
            <a:r>
              <a:rPr lang="en-US" dirty="0" smtClean="0">
                <a:latin typeface="Tahoma" panose="020B0604030504040204" pitchFamily="34" charset="0"/>
                <a:ea typeface="Times New Roman" panose="02020603050405020304" pitchFamily="18" charset="0"/>
              </a:rPr>
              <a:t>Website</a:t>
            </a:r>
            <a:r>
              <a:rPr lang="en-US" dirty="0">
                <a:latin typeface="Tahoma" panose="020B0604030504040204" pitchFamily="34" charset="0"/>
                <a:ea typeface="Times New Roman" panose="02020603050405020304" pitchFamily="18" charset="0"/>
              </a:rPr>
              <a:t>; </a:t>
            </a:r>
          </a:p>
          <a:p>
            <a:pPr marL="342900" lvl="0" indent="-342900" algn="just">
              <a:lnSpc>
                <a:spcPct val="150000"/>
              </a:lnSpc>
              <a:spcAft>
                <a:spcPts val="0"/>
              </a:spcAft>
              <a:buFont typeface="Symbol" panose="05050102010706020507" pitchFamily="18" charset="2"/>
              <a:buChar char=""/>
            </a:pPr>
            <a:r>
              <a:rPr lang="en-US" dirty="0" smtClean="0">
                <a:latin typeface="Tahoma" panose="020B0604030504040204" pitchFamily="34" charset="0"/>
                <a:ea typeface="Times New Roman" panose="02020603050405020304" pitchFamily="18" charset="0"/>
              </a:rPr>
              <a:t>One </a:t>
            </a:r>
            <a:r>
              <a:rPr lang="en-US" dirty="0">
                <a:latin typeface="Tahoma" panose="020B0604030504040204" pitchFamily="34" charset="0"/>
                <a:ea typeface="Times New Roman" panose="02020603050405020304" pitchFamily="18" charset="0"/>
              </a:rPr>
              <a:t>Facebook </a:t>
            </a:r>
            <a:r>
              <a:rPr lang="en-US" dirty="0" smtClean="0">
                <a:latin typeface="Tahoma" panose="020B0604030504040204" pitchFamily="34" charset="0"/>
                <a:ea typeface="Times New Roman" panose="02020603050405020304" pitchFamily="18" charset="0"/>
              </a:rPr>
              <a:t>Page</a:t>
            </a:r>
            <a:r>
              <a:rPr lang="en-US" dirty="0">
                <a:latin typeface="Tahoma" panose="020B0604030504040204" pitchFamily="34" charset="0"/>
                <a:ea typeface="Times New Roman" panose="02020603050405020304" pitchFamily="18" charset="0"/>
              </a:rPr>
              <a:t>;</a:t>
            </a:r>
          </a:p>
          <a:p>
            <a:pPr marL="342900" lvl="0" indent="-342900" algn="just">
              <a:lnSpc>
                <a:spcPct val="150000"/>
              </a:lnSpc>
              <a:spcAft>
                <a:spcPts val="0"/>
              </a:spcAft>
              <a:buFont typeface="Symbol" panose="05050102010706020507" pitchFamily="18" charset="2"/>
              <a:buChar char=""/>
            </a:pPr>
            <a:r>
              <a:rPr lang="en-US" dirty="0" smtClean="0">
                <a:latin typeface="Tahoma" panose="020B0604030504040204" pitchFamily="34" charset="0"/>
                <a:ea typeface="Times New Roman" panose="02020603050405020304" pitchFamily="18" charset="0"/>
              </a:rPr>
              <a:t>One </a:t>
            </a:r>
            <a:r>
              <a:rPr lang="en-US">
                <a:latin typeface="Tahoma" panose="020B0604030504040204" pitchFamily="34" charset="0"/>
                <a:ea typeface="Times New Roman" panose="02020603050405020304" pitchFamily="18" charset="0"/>
              </a:rPr>
              <a:t>LinkedIn </a:t>
            </a:r>
            <a:r>
              <a:rPr lang="en-US" smtClean="0">
                <a:latin typeface="Tahoma" panose="020B0604030504040204" pitchFamily="34" charset="0"/>
                <a:ea typeface="Times New Roman" panose="02020603050405020304" pitchFamily="18" charset="0"/>
              </a:rPr>
              <a:t>Page</a:t>
            </a:r>
            <a:r>
              <a:rPr lang="en-US" dirty="0">
                <a:latin typeface="Tahoma" panose="020B0604030504040204" pitchFamily="34" charset="0"/>
                <a:ea typeface="Times New Roman" panose="02020603050405020304" pitchFamily="18" charset="0"/>
              </a:rPr>
              <a:t>.</a:t>
            </a:r>
          </a:p>
          <a:p>
            <a:pPr marL="342900" lvl="0" indent="-342900" algn="just">
              <a:lnSpc>
                <a:spcPct val="150000"/>
              </a:lnSpc>
              <a:spcAft>
                <a:spcPts val="0"/>
              </a:spcAft>
              <a:buFont typeface="Symbol" panose="05050102010706020507" pitchFamily="18" charset="2"/>
              <a:buChar char=""/>
            </a:pPr>
            <a:endParaRPr lang="en-US" dirty="0">
              <a:latin typeface="Tahoma" panose="020B0604030504040204" pitchFamily="34" charset="0"/>
              <a:ea typeface="Times New Roman" panose="02020603050405020304" pitchFamily="18" charset="0"/>
            </a:endParaRPr>
          </a:p>
        </p:txBody>
      </p:sp>
      <p:pic>
        <p:nvPicPr>
          <p:cNvPr id="9" name="Image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10" name="Imagem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spTree>
    <p:extLst>
      <p:ext uri="{BB962C8B-B14F-4D97-AF65-F5344CB8AC3E}">
        <p14:creationId xmlns:p14="http://schemas.microsoft.com/office/powerpoint/2010/main" val="28820164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Image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09106" y="96611"/>
            <a:ext cx="1982894" cy="1396872"/>
          </a:xfrm>
          <a:prstGeom prst="rect">
            <a:avLst/>
          </a:prstGeom>
        </p:spPr>
      </p:pic>
      <p:pic>
        <p:nvPicPr>
          <p:cNvPr id="7" name="Imagem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1445" y="425830"/>
            <a:ext cx="2420999" cy="545212"/>
          </a:xfrm>
          <a:prstGeom prst="rect">
            <a:avLst/>
          </a:prstGeom>
        </p:spPr>
      </p:pic>
    </p:spTree>
    <p:extLst>
      <p:ext uri="{BB962C8B-B14F-4D97-AF65-F5344CB8AC3E}">
        <p14:creationId xmlns:p14="http://schemas.microsoft.com/office/powerpoint/2010/main" val="3937273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823352" y="1226530"/>
            <a:ext cx="3462807" cy="492443"/>
          </a:xfrm>
          <a:prstGeom prst="rect">
            <a:avLst/>
          </a:prstGeom>
        </p:spPr>
        <p:txBody>
          <a:bodyPr wrap="none">
            <a:spAutoFit/>
          </a:bodyPr>
          <a:lstStyle/>
          <a:p>
            <a:r>
              <a:rPr lang="en-GB" sz="2600" b="1" dirty="0">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rPr>
              <a:t>Innovative aspects </a:t>
            </a:r>
            <a:endParaRPr lang="pt-PT" sz="2600" b="1" dirty="0">
              <a:effectLst>
                <a:outerShdw blurRad="38100" dist="38100" dir="2700000" algn="tl">
                  <a:srgbClr val="000000">
                    <a:alpha val="43137"/>
                  </a:srgbClr>
                </a:outerShdw>
              </a:effectLst>
            </a:endParaRPr>
          </a:p>
        </p:txBody>
      </p:sp>
      <p:sp>
        <p:nvSpPr>
          <p:cNvPr id="5" name="Retângulo 4"/>
          <p:cNvSpPr/>
          <p:nvPr/>
        </p:nvSpPr>
        <p:spPr>
          <a:xfrm>
            <a:off x="823352" y="1744997"/>
            <a:ext cx="10933220" cy="5170646"/>
          </a:xfrm>
          <a:prstGeom prst="rect">
            <a:avLst/>
          </a:prstGeom>
        </p:spPr>
        <p:txBody>
          <a:bodyPr wrap="square">
            <a:spAutoFit/>
          </a:bodyPr>
          <a:lstStyle/>
          <a:p>
            <a:pPr marL="285750" indent="-285750" algn="just">
              <a:lnSpc>
                <a:spcPct val="150000"/>
              </a:lnSpc>
              <a:spcAft>
                <a:spcPts val="0"/>
              </a:spcAft>
              <a:buFont typeface="Wingdings" panose="05000000000000000000" pitchFamily="2" charset="2"/>
              <a:buChar char="ü"/>
            </a:pPr>
            <a:r>
              <a:rPr lang="en-GB" sz="2000" dirty="0">
                <a:latin typeface="Tahoma" panose="020B0604030504040204" pitchFamily="34" charset="0"/>
                <a:ea typeface="Times New Roman" panose="02020603050405020304" pitchFamily="18" charset="0"/>
              </a:rPr>
              <a:t>There are also very innovative features for the project in terms of the challenge that the </a:t>
            </a:r>
            <a:r>
              <a:rPr lang="en-GB" sz="2000" u="sng" dirty="0">
                <a:latin typeface="Tahoma" panose="020B0604030504040204" pitchFamily="34" charset="0"/>
                <a:ea typeface="Times New Roman" panose="02020603050405020304" pitchFamily="18" charset="0"/>
              </a:rPr>
              <a:t>primary target group</a:t>
            </a:r>
            <a:r>
              <a:rPr lang="en-GB" sz="2000" dirty="0">
                <a:latin typeface="Tahoma" panose="020B0604030504040204" pitchFamily="34" charset="0"/>
                <a:ea typeface="Times New Roman" panose="02020603050405020304" pitchFamily="18" charset="0"/>
              </a:rPr>
              <a:t> will </a:t>
            </a:r>
            <a:r>
              <a:rPr lang="en-GB" sz="2000" dirty="0" smtClean="0">
                <a:latin typeface="Tahoma" panose="020B0604030504040204" pitchFamily="34" charset="0"/>
                <a:ea typeface="Times New Roman" panose="02020603050405020304" pitchFamily="18" charset="0"/>
              </a:rPr>
              <a:t>have:</a:t>
            </a:r>
          </a:p>
          <a:p>
            <a:pPr marL="742950" lvl="1" indent="-285750" algn="just">
              <a:lnSpc>
                <a:spcPct val="150000"/>
              </a:lnSpc>
              <a:buFont typeface="Wingdings" panose="05000000000000000000" pitchFamily="2" charset="2"/>
              <a:buChar char="ü"/>
            </a:pPr>
            <a:r>
              <a:rPr lang="en-US" sz="2000" dirty="0">
                <a:latin typeface="Tahoma" panose="020B0604030504040204" pitchFamily="34" charset="0"/>
                <a:ea typeface="Times New Roman" panose="02020603050405020304" pitchFamily="18" charset="0"/>
              </a:rPr>
              <a:t>youth workers, </a:t>
            </a:r>
            <a:r>
              <a:rPr lang="en-US" sz="2000" dirty="0" err="1">
                <a:latin typeface="Tahoma" panose="020B0604030504040204" pitchFamily="34" charset="0"/>
                <a:ea typeface="Times New Roman" panose="02020603050405020304" pitchFamily="18" charset="0"/>
              </a:rPr>
              <a:t>grasssroot</a:t>
            </a:r>
            <a:r>
              <a:rPr lang="en-US" sz="2000" dirty="0">
                <a:latin typeface="Tahoma" panose="020B0604030504040204" pitchFamily="34" charset="0"/>
                <a:ea typeface="Times New Roman" panose="02020603050405020304" pitchFamily="18" charset="0"/>
              </a:rPr>
              <a:t> </a:t>
            </a:r>
            <a:r>
              <a:rPr lang="en-US" sz="2000" dirty="0" err="1">
                <a:latin typeface="Tahoma" panose="020B0604030504040204" pitchFamily="34" charset="0"/>
                <a:ea typeface="Times New Roman" panose="02020603050405020304" pitchFamily="18" charset="0"/>
              </a:rPr>
              <a:t>organisations</a:t>
            </a:r>
            <a:r>
              <a:rPr lang="en-US" sz="2000" dirty="0">
                <a:latin typeface="Tahoma" panose="020B0604030504040204" pitchFamily="34" charset="0"/>
                <a:ea typeface="Times New Roman" panose="02020603050405020304" pitchFamily="18" charset="0"/>
              </a:rPr>
              <a:t> &amp; </a:t>
            </a:r>
            <a:r>
              <a:rPr lang="en-US" sz="2000" dirty="0" smtClean="0">
                <a:latin typeface="Tahoma" panose="020B0604030504040204" pitchFamily="34" charset="0"/>
                <a:ea typeface="Times New Roman" panose="02020603050405020304" pitchFamily="18" charset="0"/>
              </a:rPr>
              <a:t>youngers.</a:t>
            </a:r>
            <a:endParaRPr lang="en-GB" sz="2000" dirty="0" smtClean="0">
              <a:latin typeface="Tahoma" panose="020B0604030504040204" pitchFamily="34" charset="0"/>
              <a:ea typeface="Times New Roman" panose="02020603050405020304" pitchFamily="18" charset="0"/>
            </a:endParaRPr>
          </a:p>
          <a:p>
            <a:pPr marL="285750" indent="-285750" algn="just">
              <a:lnSpc>
                <a:spcPct val="150000"/>
              </a:lnSpc>
              <a:buFont typeface="Wingdings" panose="05000000000000000000" pitchFamily="2" charset="2"/>
              <a:buChar char="ü"/>
            </a:pPr>
            <a:r>
              <a:rPr lang="en-GB" sz="2000" dirty="0" smtClean="0">
                <a:latin typeface="Tahoma" panose="020B0604030504040204" pitchFamily="34" charset="0"/>
                <a:ea typeface="Times New Roman" panose="02020603050405020304" pitchFamily="18" charset="0"/>
              </a:rPr>
              <a:t>For </a:t>
            </a:r>
            <a:r>
              <a:rPr lang="en-GB" sz="2000" dirty="0">
                <a:latin typeface="Tahoma" panose="020B0604030504040204" pitchFamily="34" charset="0"/>
                <a:ea typeface="Times New Roman" panose="02020603050405020304" pitchFamily="18" charset="0"/>
              </a:rPr>
              <a:t>this, and through the youth </a:t>
            </a:r>
            <a:r>
              <a:rPr lang="en-GB" sz="2000" dirty="0" smtClean="0">
                <a:latin typeface="Tahoma" panose="020B0604030504040204" pitchFamily="34" charset="0"/>
                <a:ea typeface="Times New Roman" panose="02020603050405020304" pitchFamily="18" charset="0"/>
              </a:rPr>
              <a:t>workers </a:t>
            </a:r>
            <a:r>
              <a:rPr lang="en-US" sz="2000" dirty="0">
                <a:latin typeface="Tahoma" panose="020B0604030504040204" pitchFamily="34" charset="0"/>
                <a:ea typeface="Times New Roman" panose="02020603050405020304" pitchFamily="18" charset="0"/>
              </a:rPr>
              <a:t>or grassroots </a:t>
            </a:r>
            <a:r>
              <a:rPr lang="en-US" sz="2000" dirty="0" err="1">
                <a:latin typeface="Tahoma" panose="020B0604030504040204" pitchFamily="34" charset="0"/>
                <a:ea typeface="Times New Roman" panose="02020603050405020304" pitchFamily="18" charset="0"/>
              </a:rPr>
              <a:t>organisations</a:t>
            </a:r>
            <a:r>
              <a:rPr lang="en-US" sz="2000" dirty="0">
                <a:latin typeface="Tahoma" panose="020B0604030504040204" pitchFamily="34" charset="0"/>
                <a:ea typeface="Times New Roman" panose="02020603050405020304" pitchFamily="18" charset="0"/>
              </a:rPr>
              <a:t> staff / leaders</a:t>
            </a:r>
            <a:r>
              <a:rPr lang="en-GB" sz="2000" dirty="0" smtClean="0">
                <a:latin typeface="Tahoma" panose="020B0604030504040204" pitchFamily="34" charset="0"/>
                <a:ea typeface="Times New Roman" panose="02020603050405020304" pitchFamily="18" charset="0"/>
              </a:rPr>
              <a:t> </a:t>
            </a:r>
            <a:r>
              <a:rPr lang="en-GB" sz="2000" dirty="0">
                <a:latin typeface="Tahoma" panose="020B0604030504040204" pitchFamily="34" charset="0"/>
                <a:ea typeface="Times New Roman" panose="02020603050405020304" pitchFamily="18" charset="0"/>
              </a:rPr>
              <a:t>it will be create the “figure” of </a:t>
            </a:r>
            <a:r>
              <a:rPr lang="en-GB" sz="2000" b="1" i="1" dirty="0">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rPr>
              <a:t>Green Sports Games </a:t>
            </a:r>
            <a:r>
              <a:rPr lang="en-GB" sz="2000" b="1" i="1" dirty="0" smtClean="0">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rPr>
              <a:t>Promoters:</a:t>
            </a:r>
          </a:p>
          <a:p>
            <a:pPr marL="742950" lvl="1" indent="-285750" algn="just">
              <a:lnSpc>
                <a:spcPct val="150000"/>
              </a:lnSpc>
              <a:buFont typeface="Wingdings" panose="05000000000000000000" pitchFamily="2" charset="2"/>
              <a:buChar char="ü"/>
            </a:pPr>
            <a:r>
              <a:rPr lang="en-US" sz="2000" dirty="0" smtClean="0">
                <a:latin typeface="Tahoma" panose="020B0604030504040204" pitchFamily="34" charset="0"/>
                <a:ea typeface="Times New Roman" panose="02020603050405020304" pitchFamily="18" charset="0"/>
              </a:rPr>
              <a:t>they </a:t>
            </a:r>
            <a:r>
              <a:rPr lang="en-US" sz="2000" dirty="0">
                <a:latin typeface="Tahoma" panose="020B0604030504040204" pitchFamily="34" charset="0"/>
                <a:ea typeface="Times New Roman" panose="02020603050405020304" pitchFamily="18" charset="0"/>
              </a:rPr>
              <a:t>will be leaders of the Green Sports Initiatives &amp; Activities Developers around the sports and games at the </a:t>
            </a:r>
            <a:r>
              <a:rPr lang="en-US" sz="2000" dirty="0" err="1" smtClean="0">
                <a:latin typeface="Tahoma" panose="020B0604030504040204" pitchFamily="34" charset="0"/>
                <a:ea typeface="Times New Roman" panose="02020603050405020304" pitchFamily="18" charset="0"/>
              </a:rPr>
              <a:t>grassroot</a:t>
            </a:r>
            <a:r>
              <a:rPr lang="en-US" sz="2000" dirty="0" smtClean="0">
                <a:latin typeface="Tahoma" panose="020B0604030504040204" pitchFamily="34" charset="0"/>
                <a:ea typeface="Times New Roman" panose="02020603050405020304" pitchFamily="18" charset="0"/>
              </a:rPr>
              <a:t> level.</a:t>
            </a:r>
          </a:p>
          <a:p>
            <a:pPr marL="285750" indent="-285750" algn="just">
              <a:lnSpc>
                <a:spcPct val="150000"/>
              </a:lnSpc>
              <a:buFont typeface="Wingdings" panose="05000000000000000000" pitchFamily="2" charset="2"/>
              <a:buChar char="ü"/>
            </a:pPr>
            <a:r>
              <a:rPr lang="en-US" sz="2000" dirty="0">
                <a:latin typeface="Tahoma" panose="020B0604030504040204" pitchFamily="34" charset="0"/>
                <a:ea typeface="Times New Roman" panose="02020603050405020304" pitchFamily="18" charset="0"/>
              </a:rPr>
              <a:t>For the local stakeholders of each partner of this project - </a:t>
            </a:r>
            <a:r>
              <a:rPr lang="en-US" sz="2000" dirty="0" err="1">
                <a:latin typeface="Tahoma" panose="020B0604030504040204" pitchFamily="34" charset="0"/>
                <a:ea typeface="Times New Roman" panose="02020603050405020304" pitchFamily="18" charset="0"/>
              </a:rPr>
              <a:t>grasssroot</a:t>
            </a:r>
            <a:r>
              <a:rPr lang="en-US" sz="2000" dirty="0">
                <a:latin typeface="Tahoma" panose="020B0604030504040204" pitchFamily="34" charset="0"/>
                <a:ea typeface="Times New Roman" panose="02020603050405020304" pitchFamily="18" charset="0"/>
              </a:rPr>
              <a:t> </a:t>
            </a:r>
            <a:r>
              <a:rPr lang="en-US" sz="2000" dirty="0" err="1">
                <a:latin typeface="Tahoma" panose="020B0604030504040204" pitchFamily="34" charset="0"/>
                <a:ea typeface="Times New Roman" panose="02020603050405020304" pitchFamily="18" charset="0"/>
              </a:rPr>
              <a:t>organisations</a:t>
            </a:r>
            <a:r>
              <a:rPr lang="en-US" sz="2000" dirty="0">
                <a:latin typeface="Tahoma" panose="020B0604030504040204" pitchFamily="34" charset="0"/>
                <a:ea typeface="Times New Roman" panose="02020603050405020304" pitchFamily="18" charset="0"/>
              </a:rPr>
              <a:t> – they will be the “figure” of </a:t>
            </a:r>
            <a:r>
              <a:rPr lang="en-US" sz="2000" b="1" i="1" dirty="0" smtClean="0">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rPr>
              <a:t>Green </a:t>
            </a:r>
            <a:r>
              <a:rPr lang="en-US" sz="2000" b="1" i="1" dirty="0">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rPr>
              <a:t>Sports Games </a:t>
            </a:r>
            <a:r>
              <a:rPr lang="en-US" sz="2000" b="1" i="1" dirty="0" smtClean="0">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rPr>
              <a:t>Investors:</a:t>
            </a:r>
          </a:p>
          <a:p>
            <a:pPr marL="742950" lvl="1" indent="-285750" algn="just">
              <a:lnSpc>
                <a:spcPct val="150000"/>
              </a:lnSpc>
              <a:buFont typeface="Wingdings" panose="05000000000000000000" pitchFamily="2" charset="2"/>
              <a:buChar char="ü"/>
            </a:pPr>
            <a:r>
              <a:rPr lang="en-US" sz="2000" dirty="0">
                <a:latin typeface="Tahoma" panose="020B0604030504040204" pitchFamily="34" charset="0"/>
                <a:ea typeface="Times New Roman" panose="02020603050405020304" pitchFamily="18" charset="0"/>
              </a:rPr>
              <a:t>for their role on the investment and collective sharing of their resources to benefit a more “green” local communities</a:t>
            </a:r>
            <a:r>
              <a:rPr lang="en-US" sz="2000" dirty="0" smtClean="0">
                <a:latin typeface="Tahoma" panose="020B0604030504040204" pitchFamily="34" charset="0"/>
                <a:ea typeface="Times New Roman" panose="02020603050405020304" pitchFamily="18" charset="0"/>
              </a:rPr>
              <a:t>.</a:t>
            </a:r>
            <a:endParaRPr lang="pt-PT" sz="2000" dirty="0"/>
          </a:p>
        </p:txBody>
      </p:sp>
      <p:pic>
        <p:nvPicPr>
          <p:cNvPr id="7" name="Image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8" name="Imagem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spTree>
    <p:extLst>
      <p:ext uri="{BB962C8B-B14F-4D97-AF65-F5344CB8AC3E}">
        <p14:creationId xmlns:p14="http://schemas.microsoft.com/office/powerpoint/2010/main" val="10437078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823352" y="1226530"/>
            <a:ext cx="3462807" cy="492443"/>
          </a:xfrm>
          <a:prstGeom prst="rect">
            <a:avLst/>
          </a:prstGeom>
        </p:spPr>
        <p:txBody>
          <a:bodyPr wrap="none">
            <a:spAutoFit/>
          </a:bodyPr>
          <a:lstStyle/>
          <a:p>
            <a:r>
              <a:rPr lang="en-GB" sz="2600" b="1" dirty="0">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rPr>
              <a:t>Innovative aspects </a:t>
            </a:r>
            <a:endParaRPr lang="pt-PT" sz="2600" b="1" dirty="0">
              <a:effectLst>
                <a:outerShdw blurRad="38100" dist="38100" dir="2700000" algn="tl">
                  <a:srgbClr val="000000">
                    <a:alpha val="43137"/>
                  </a:srgbClr>
                </a:outerShdw>
              </a:effectLst>
            </a:endParaRPr>
          </a:p>
        </p:txBody>
      </p:sp>
      <p:sp>
        <p:nvSpPr>
          <p:cNvPr id="5" name="Retângulo 4"/>
          <p:cNvSpPr/>
          <p:nvPr/>
        </p:nvSpPr>
        <p:spPr>
          <a:xfrm>
            <a:off x="823352" y="1472751"/>
            <a:ext cx="10933220" cy="5378395"/>
          </a:xfrm>
          <a:prstGeom prst="rect">
            <a:avLst/>
          </a:prstGeom>
        </p:spPr>
        <p:txBody>
          <a:bodyPr wrap="square">
            <a:spAutoFit/>
          </a:bodyPr>
          <a:lstStyle/>
          <a:p>
            <a:pPr marL="285750" indent="-285750" algn="just">
              <a:lnSpc>
                <a:spcPct val="150000"/>
              </a:lnSpc>
              <a:buFont typeface="Wingdings" panose="05000000000000000000" pitchFamily="2" charset="2"/>
              <a:buChar char="ü"/>
            </a:pPr>
            <a:endParaRPr lang="en-GB" sz="2000" b="1" i="1" dirty="0">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endParaRPr>
          </a:p>
          <a:p>
            <a:pPr marL="285750" indent="-285750" algn="just">
              <a:lnSpc>
                <a:spcPct val="150000"/>
              </a:lnSpc>
              <a:buFont typeface="Wingdings" panose="05000000000000000000" pitchFamily="2" charset="2"/>
              <a:buChar char="ü"/>
            </a:pPr>
            <a:r>
              <a:rPr lang="en-US" sz="2000" dirty="0">
                <a:latin typeface="Tahoma" panose="020B0604030504040204" pitchFamily="34" charset="0"/>
                <a:ea typeface="Times New Roman" panose="02020603050405020304" pitchFamily="18" charset="0"/>
              </a:rPr>
              <a:t>It also intends to increase the participatory competence of the youngers on their role at </a:t>
            </a:r>
            <a:r>
              <a:rPr lang="en-US" sz="2000" dirty="0" err="1">
                <a:latin typeface="Tahoma" panose="020B0604030504040204" pitchFamily="34" charset="0"/>
                <a:ea typeface="Times New Roman" panose="02020603050405020304" pitchFamily="18" charset="0"/>
              </a:rPr>
              <a:t>grassroot</a:t>
            </a:r>
            <a:r>
              <a:rPr lang="en-US" sz="2000" dirty="0">
                <a:latin typeface="Tahoma" panose="020B0604030504040204" pitchFamily="34" charset="0"/>
                <a:ea typeface="Times New Roman" panose="02020603050405020304" pitchFamily="18" charset="0"/>
              </a:rPr>
              <a:t> level &amp; movement and through sports and games to be an active member increasing their citizen participation skills, attitudes and knowledge for a more “</a:t>
            </a:r>
            <a:r>
              <a:rPr lang="en-US" sz="2000" dirty="0" smtClean="0">
                <a:latin typeface="Tahoma" panose="020B0604030504040204" pitchFamily="34" charset="0"/>
                <a:ea typeface="Times New Roman" panose="02020603050405020304" pitchFamily="18" charset="0"/>
              </a:rPr>
              <a:t>green” community </a:t>
            </a:r>
            <a:r>
              <a:rPr lang="en-US" sz="2000" dirty="0">
                <a:latin typeface="Tahoma" panose="020B0604030504040204" pitchFamily="34" charset="0"/>
                <a:ea typeface="Times New Roman" panose="02020603050405020304" pitchFamily="18" charset="0"/>
              </a:rPr>
              <a:t>and that’s why they will be the </a:t>
            </a:r>
            <a:r>
              <a:rPr lang="en-US" sz="2000" b="1" i="1" dirty="0">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rPr>
              <a:t>Green Sports Games </a:t>
            </a:r>
            <a:r>
              <a:rPr lang="en-US" sz="2000" b="1" i="1" dirty="0" smtClean="0">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rPr>
              <a:t>Agents.</a:t>
            </a:r>
          </a:p>
          <a:p>
            <a:pPr marL="285750" indent="-285750" algn="just">
              <a:lnSpc>
                <a:spcPct val="150000"/>
              </a:lnSpc>
              <a:buFont typeface="Wingdings" panose="05000000000000000000" pitchFamily="2" charset="2"/>
              <a:buChar char="ü"/>
            </a:pPr>
            <a:endParaRPr lang="en-US" sz="2000" b="1" i="1" dirty="0">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endParaRPr>
          </a:p>
          <a:p>
            <a:pPr marL="285750" indent="-285750" algn="just">
              <a:lnSpc>
                <a:spcPct val="150000"/>
              </a:lnSpc>
              <a:buFont typeface="Wingdings" panose="05000000000000000000" pitchFamily="2" charset="2"/>
              <a:buChar char="ü"/>
            </a:pPr>
            <a:endParaRPr lang="en-US" sz="2000" b="1" i="1" dirty="0" smtClean="0">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endParaRPr>
          </a:p>
          <a:p>
            <a:pPr marL="285750" indent="-285750" algn="just">
              <a:lnSpc>
                <a:spcPct val="150000"/>
              </a:lnSpc>
              <a:buFont typeface="Wingdings" panose="05000000000000000000" pitchFamily="2" charset="2"/>
              <a:buChar char="ü"/>
            </a:pPr>
            <a:endParaRPr lang="pt-PT" sz="900" dirty="0" smtClean="0">
              <a:latin typeface="Times New Roman" panose="02020603050405020304" pitchFamily="18" charset="0"/>
              <a:ea typeface="Times New Roman" panose="02020603050405020304" pitchFamily="18" charset="0"/>
            </a:endParaRPr>
          </a:p>
          <a:p>
            <a:pPr algn="ctr">
              <a:lnSpc>
                <a:spcPct val="150000"/>
              </a:lnSpc>
            </a:pPr>
            <a:endParaRPr lang="en-US" sz="1200" dirty="0" smtClean="0">
              <a:latin typeface="Tahoma" panose="020B0604030504040204" pitchFamily="34" charset="0"/>
              <a:ea typeface="Times New Roman" panose="02020603050405020304" pitchFamily="18" charset="0"/>
            </a:endParaRPr>
          </a:p>
          <a:p>
            <a:pPr algn="ctr">
              <a:lnSpc>
                <a:spcPct val="150000"/>
              </a:lnSpc>
            </a:pPr>
            <a:r>
              <a:rPr lang="en-US" sz="2000" dirty="0" smtClean="0">
                <a:latin typeface="Tahoma" panose="020B0604030504040204" pitchFamily="34" charset="0"/>
                <a:ea typeface="Times New Roman" panose="02020603050405020304" pitchFamily="18" charset="0"/>
              </a:rPr>
              <a:t>All </a:t>
            </a:r>
            <a:r>
              <a:rPr lang="en-US" sz="2000" dirty="0">
                <a:latin typeface="Tahoma" panose="020B0604030504040204" pitchFamily="34" charset="0"/>
                <a:ea typeface="Times New Roman" panose="02020603050405020304" pitchFamily="18" charset="0"/>
              </a:rPr>
              <a:t>these three figures of the primary target group together will have a strong force in the grassroots campaigns implementation (as a provocation days) and its subsequent impact on the sense of belonging and sense of community.</a:t>
            </a:r>
            <a:endParaRPr lang="pt-PT" sz="2000" dirty="0"/>
          </a:p>
        </p:txBody>
      </p:sp>
      <p:pic>
        <p:nvPicPr>
          <p:cNvPr id="7" name="Image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8" name="Imagem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sp>
        <p:nvSpPr>
          <p:cNvPr id="10" name="Seta para baixo 9"/>
          <p:cNvSpPr/>
          <p:nvPr/>
        </p:nvSpPr>
        <p:spPr>
          <a:xfrm>
            <a:off x="5656413" y="3953560"/>
            <a:ext cx="1267098" cy="1245803"/>
          </a:xfrm>
          <a:prstGeom prst="down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33534617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m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8526" y="2242"/>
            <a:ext cx="1912672" cy="1102839"/>
          </a:xfrm>
          <a:prstGeom prst="rect">
            <a:avLst/>
          </a:prstGeom>
        </p:spPr>
      </p:pic>
      <p:pic>
        <p:nvPicPr>
          <p:cNvPr id="10" name="Imagem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9394" y="92933"/>
            <a:ext cx="2225040" cy="501082"/>
          </a:xfrm>
          <a:prstGeom prst="rect">
            <a:avLst/>
          </a:prstGeom>
        </p:spPr>
      </p:pic>
      <p:graphicFrame>
        <p:nvGraphicFramePr>
          <p:cNvPr id="3" name="Diagrama 2"/>
          <p:cNvGraphicFramePr/>
          <p:nvPr>
            <p:extLst>
              <p:ext uri="{D42A27DB-BD31-4B8C-83A1-F6EECF244321}">
                <p14:modId xmlns:p14="http://schemas.microsoft.com/office/powerpoint/2010/main" val="471976091"/>
              </p:ext>
            </p:extLst>
          </p:nvPr>
        </p:nvGraphicFramePr>
        <p:xfrm>
          <a:off x="846667" y="594015"/>
          <a:ext cx="10318044" cy="626398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453268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05394" y="3082835"/>
            <a:ext cx="11486605" cy="2207622"/>
          </a:xfrm>
        </p:spPr>
        <p:txBody>
          <a:bodyPr>
            <a:noAutofit/>
          </a:bodyPr>
          <a:lstStyle/>
          <a:p>
            <a:pPr algn="ctr"/>
            <a:r>
              <a:rPr lang="pt-PT" sz="8000" b="1" dirty="0" smtClean="0">
                <a:latin typeface="Hobo Std" panose="020B0803040709020204" pitchFamily="34" charset="0"/>
              </a:rPr>
              <a:t>Project </a:t>
            </a:r>
            <a:r>
              <a:rPr lang="pt-PT" sz="8000" b="1" dirty="0" err="1">
                <a:latin typeface="Hobo Std" panose="020B0803040709020204" pitchFamily="34" charset="0"/>
              </a:rPr>
              <a:t>Life</a:t>
            </a:r>
            <a:r>
              <a:rPr lang="pt-PT" sz="8000" b="1" dirty="0">
                <a:latin typeface="Hobo Std" panose="020B0803040709020204" pitchFamily="34" charset="0"/>
              </a:rPr>
              <a:t> </a:t>
            </a:r>
            <a:r>
              <a:rPr lang="pt-PT" sz="8000" b="1" dirty="0" err="1" smtClean="0">
                <a:latin typeface="Hobo Std" panose="020B0803040709020204" pitchFamily="34" charset="0"/>
              </a:rPr>
              <a:t>Cycle</a:t>
            </a:r>
            <a:r>
              <a:rPr lang="pt-PT" sz="8000" b="1" dirty="0" smtClean="0">
                <a:latin typeface="Hobo Std" panose="020B0803040709020204" pitchFamily="34" charset="0"/>
              </a:rPr>
              <a:t/>
            </a:r>
            <a:br>
              <a:rPr lang="pt-PT" sz="8000" b="1" dirty="0" smtClean="0">
                <a:latin typeface="Hobo Std" panose="020B0803040709020204" pitchFamily="34" charset="0"/>
              </a:rPr>
            </a:br>
            <a:r>
              <a:rPr lang="pt-PT" sz="8000" b="1" dirty="0" err="1" smtClean="0">
                <a:latin typeface="Hobo Std" panose="020B0803040709020204" pitchFamily="34" charset="0"/>
              </a:rPr>
              <a:t>Overview</a:t>
            </a:r>
            <a:r>
              <a:rPr lang="pt-PT" sz="4800" dirty="0" smtClean="0">
                <a:latin typeface="Calibri" panose="020F0502020204030204" pitchFamily="34" charset="0"/>
                <a:ea typeface="Calibri" panose="020F0502020204030204" pitchFamily="34" charset="0"/>
                <a:cs typeface="Times New Roman" panose="02020603050405020304" pitchFamily="18" charset="0"/>
              </a:rPr>
              <a:t/>
            </a:r>
            <a:br>
              <a:rPr lang="pt-PT" sz="4800" dirty="0" smtClean="0">
                <a:latin typeface="Calibri" panose="020F0502020204030204" pitchFamily="34" charset="0"/>
                <a:ea typeface="Calibri" panose="020F0502020204030204" pitchFamily="34" charset="0"/>
                <a:cs typeface="Times New Roman" panose="02020603050405020304" pitchFamily="18" charset="0"/>
              </a:rPr>
            </a:br>
            <a:endParaRPr lang="pt-PT" sz="4800" dirty="0"/>
          </a:p>
        </p:txBody>
      </p:sp>
      <p:pic>
        <p:nvPicPr>
          <p:cNvPr id="8" name="Imagem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4023" y="205164"/>
            <a:ext cx="2609346" cy="1504538"/>
          </a:xfrm>
          <a:prstGeom prst="rect">
            <a:avLst/>
          </a:prstGeom>
        </p:spPr>
      </p:pic>
      <p:pic>
        <p:nvPicPr>
          <p:cNvPr id="9" name="Image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3663" y="374981"/>
            <a:ext cx="3478853" cy="783442"/>
          </a:xfrm>
          <a:prstGeom prst="rect">
            <a:avLst/>
          </a:prstGeom>
        </p:spPr>
      </p:pic>
    </p:spTree>
    <p:extLst>
      <p:ext uri="{BB962C8B-B14F-4D97-AF65-F5344CB8AC3E}">
        <p14:creationId xmlns:p14="http://schemas.microsoft.com/office/powerpoint/2010/main" val="4986217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m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0150" y="280885"/>
            <a:ext cx="10903176" cy="6277961"/>
          </a:xfrm>
          <a:prstGeom prst="rect">
            <a:avLst/>
          </a:prstGeom>
        </p:spPr>
      </p:pic>
    </p:spTree>
    <p:extLst>
      <p:ext uri="{BB962C8B-B14F-4D97-AF65-F5344CB8AC3E}">
        <p14:creationId xmlns:p14="http://schemas.microsoft.com/office/powerpoint/2010/main" val="2764838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9714" y="2144889"/>
            <a:ext cx="11090366" cy="4046902"/>
          </a:xfrm>
        </p:spPr>
        <p:txBody>
          <a:bodyPr>
            <a:noAutofit/>
          </a:bodyPr>
          <a:lstStyle/>
          <a:p>
            <a:pPr algn="ctr"/>
            <a:r>
              <a:rPr lang="pt-PT" sz="4800" b="1" dirty="0" smtClean="0">
                <a:latin typeface="Hobo Std" panose="020B0803040709020204" pitchFamily="34" charset="0"/>
              </a:rPr>
              <a:t>Green </a:t>
            </a:r>
            <a:r>
              <a:rPr lang="pt-PT" sz="4800" b="1" dirty="0">
                <a:latin typeface="Hobo Std" panose="020B0803040709020204" pitchFamily="34" charset="0"/>
              </a:rPr>
              <a:t>Sports </a:t>
            </a:r>
            <a:r>
              <a:rPr lang="pt-PT" sz="4800" b="1" dirty="0" smtClean="0">
                <a:latin typeface="Hobo Std" panose="020B0803040709020204" pitchFamily="34" charset="0"/>
              </a:rPr>
              <a:t>Games</a:t>
            </a:r>
            <a:br>
              <a:rPr lang="pt-PT" sz="4800" b="1" dirty="0" smtClean="0">
                <a:latin typeface="Hobo Std" panose="020B0803040709020204" pitchFamily="34" charset="0"/>
              </a:rPr>
            </a:br>
            <a:r>
              <a:rPr lang="pt-PT" sz="4800" b="1" dirty="0" err="1" smtClean="0">
                <a:latin typeface="Hobo Std" panose="020B0803040709020204" pitchFamily="34" charset="0"/>
              </a:rPr>
              <a:t>Activities</a:t>
            </a:r>
            <a:r>
              <a:rPr lang="pt-PT" sz="4800" b="1" dirty="0">
                <a:latin typeface="Hobo Std" panose="020B0803040709020204" pitchFamily="34" charset="0"/>
              </a:rPr>
              <a:t/>
            </a:r>
            <a:br>
              <a:rPr lang="pt-PT" sz="4800" b="1" dirty="0">
                <a:latin typeface="Hobo Std" panose="020B0803040709020204" pitchFamily="34" charset="0"/>
              </a:rPr>
            </a:br>
            <a:r>
              <a:rPr lang="pt-PT" sz="4800" b="1" dirty="0" smtClean="0">
                <a:latin typeface="Hobo Std" panose="020B0803040709020204" pitchFamily="34" charset="0"/>
              </a:rPr>
              <a:t>Research </a:t>
            </a:r>
            <a:r>
              <a:rPr lang="pt-PT" sz="4800" b="1" dirty="0" err="1" smtClean="0">
                <a:latin typeface="Hobo Std" panose="020B0803040709020204" pitchFamily="34" charset="0"/>
              </a:rPr>
              <a:t>Period</a:t>
            </a:r>
            <a:r>
              <a:rPr lang="pt-PT" sz="4800" b="1" dirty="0">
                <a:latin typeface="Hobo Std" panose="020B0803040709020204" pitchFamily="34" charset="0"/>
              </a:rPr>
              <a:t/>
            </a:r>
            <a:br>
              <a:rPr lang="pt-PT" sz="4800" b="1" dirty="0">
                <a:latin typeface="Hobo Std" panose="020B0803040709020204" pitchFamily="34" charset="0"/>
              </a:rPr>
            </a:br>
            <a:r>
              <a:rPr lang="pt-PT" sz="4800" b="1" dirty="0" smtClean="0">
                <a:latin typeface="Hobo Std" panose="020B0803040709020204" pitchFamily="34" charset="0"/>
              </a:rPr>
              <a:t>(</a:t>
            </a:r>
            <a:r>
              <a:rPr lang="pt-PT" sz="4800" b="1" dirty="0" err="1" smtClean="0">
                <a:latin typeface="Hobo Std" panose="020B0803040709020204" pitchFamily="34" charset="0"/>
              </a:rPr>
              <a:t>From</a:t>
            </a:r>
            <a:r>
              <a:rPr lang="pt-PT" sz="4800" b="1" dirty="0" smtClean="0">
                <a:latin typeface="Hobo Std" panose="020B0803040709020204" pitchFamily="34" charset="0"/>
              </a:rPr>
              <a:t> </a:t>
            </a:r>
            <a:r>
              <a:rPr lang="pt-PT" sz="4800" b="1" dirty="0">
                <a:latin typeface="Hobo Std" panose="020B0803040709020204" pitchFamily="34" charset="0"/>
              </a:rPr>
              <a:t>A1 to </a:t>
            </a:r>
            <a:r>
              <a:rPr lang="pt-PT" sz="4800" b="1" dirty="0" smtClean="0">
                <a:latin typeface="Hobo Std" panose="020B0803040709020204" pitchFamily="34" charset="0"/>
              </a:rPr>
              <a:t>A3) </a:t>
            </a:r>
            <a:br>
              <a:rPr lang="pt-PT" sz="4800" b="1" dirty="0" smtClean="0">
                <a:latin typeface="Hobo Std" panose="020B0803040709020204" pitchFamily="34" charset="0"/>
              </a:rPr>
            </a:br>
            <a:r>
              <a:rPr lang="pt-PT" sz="4800" b="1" dirty="0" smtClean="0">
                <a:latin typeface="Hobo Std" panose="020B0803040709020204" pitchFamily="34" charset="0"/>
              </a:rPr>
              <a:t/>
            </a:r>
            <a:br>
              <a:rPr lang="pt-PT" sz="4800" b="1" dirty="0" smtClean="0">
                <a:latin typeface="Hobo Std" panose="020B0803040709020204" pitchFamily="34" charset="0"/>
              </a:rPr>
            </a:br>
            <a:r>
              <a:rPr lang="pt-PT" sz="4800" b="1" dirty="0" err="1" smtClean="0">
                <a:latin typeface="Hobo Std" panose="020B0803040709020204" pitchFamily="34" charset="0"/>
              </a:rPr>
              <a:t>January</a:t>
            </a:r>
            <a:r>
              <a:rPr lang="pt-PT" sz="4800" b="1" dirty="0" smtClean="0">
                <a:latin typeface="Hobo Std" panose="020B0803040709020204" pitchFamily="34" charset="0"/>
              </a:rPr>
              <a:t> 2020 </a:t>
            </a:r>
            <a:r>
              <a:rPr lang="pt-PT" sz="4800" b="1" dirty="0">
                <a:latin typeface="Hobo Std" panose="020B0803040709020204" pitchFamily="34" charset="0"/>
              </a:rPr>
              <a:t>– </a:t>
            </a:r>
            <a:r>
              <a:rPr lang="pt-PT" sz="4800" b="1" dirty="0" err="1" smtClean="0">
                <a:latin typeface="Hobo Std" panose="020B0803040709020204" pitchFamily="34" charset="0"/>
              </a:rPr>
              <a:t>April</a:t>
            </a:r>
            <a:r>
              <a:rPr lang="pt-PT" sz="4800" b="1" dirty="0" smtClean="0">
                <a:latin typeface="Hobo Std" panose="020B0803040709020204" pitchFamily="34" charset="0"/>
              </a:rPr>
              <a:t> 2020</a:t>
            </a:r>
            <a:r>
              <a:rPr lang="pt-PT" sz="4800" dirty="0">
                <a:latin typeface="Calibri" panose="020F0502020204030204" pitchFamily="34" charset="0"/>
                <a:ea typeface="Calibri" panose="020F0502020204030204" pitchFamily="34" charset="0"/>
                <a:cs typeface="Times New Roman" panose="02020603050405020304" pitchFamily="18" charset="0"/>
              </a:rPr>
              <a:t/>
            </a:r>
            <a:br>
              <a:rPr lang="pt-PT" sz="4800" dirty="0">
                <a:latin typeface="Calibri" panose="020F0502020204030204" pitchFamily="34" charset="0"/>
                <a:ea typeface="Calibri" panose="020F0502020204030204" pitchFamily="34" charset="0"/>
                <a:cs typeface="Times New Roman" panose="02020603050405020304" pitchFamily="18" charset="0"/>
              </a:rPr>
            </a:br>
            <a:endParaRPr lang="pt-PT" sz="4800" dirty="0"/>
          </a:p>
        </p:txBody>
      </p:sp>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4023" y="205164"/>
            <a:ext cx="2609346" cy="1504538"/>
          </a:xfrm>
          <a:prstGeom prst="rect">
            <a:avLst/>
          </a:prstGeom>
        </p:spPr>
      </p:pic>
      <p:pic>
        <p:nvPicPr>
          <p:cNvPr id="6" name="Image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3663" y="374981"/>
            <a:ext cx="3478853" cy="783442"/>
          </a:xfrm>
          <a:prstGeom prst="rect">
            <a:avLst/>
          </a:prstGeom>
        </p:spPr>
      </p:pic>
    </p:spTree>
    <p:extLst>
      <p:ext uri="{BB962C8B-B14F-4D97-AF65-F5344CB8AC3E}">
        <p14:creationId xmlns:p14="http://schemas.microsoft.com/office/powerpoint/2010/main" val="1585793508"/>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themeOverride>
</file>

<file path=docProps/app.xml><?xml version="1.0" encoding="utf-8"?>
<Properties xmlns="http://schemas.openxmlformats.org/officeDocument/2006/extended-properties" xmlns:vt="http://schemas.openxmlformats.org/officeDocument/2006/docPropsVTypes">
  <Template/>
  <TotalTime>3377</TotalTime>
  <Words>3352</Words>
  <Application>Microsoft Office PowerPoint</Application>
  <PresentationFormat>Ecrã Panorâmico</PresentationFormat>
  <Paragraphs>195</Paragraphs>
  <Slides>32</Slides>
  <Notes>0</Notes>
  <HiddenSlides>0</HiddenSlides>
  <MMClips>0</MMClips>
  <ScaleCrop>false</ScaleCrop>
  <HeadingPairs>
    <vt:vector size="6" baseType="variant">
      <vt:variant>
        <vt:lpstr>Tipos de letra usados</vt:lpstr>
      </vt:variant>
      <vt:variant>
        <vt:i4>9</vt:i4>
      </vt:variant>
      <vt:variant>
        <vt:lpstr>Tema</vt:lpstr>
      </vt:variant>
      <vt:variant>
        <vt:i4>1</vt:i4>
      </vt:variant>
      <vt:variant>
        <vt:lpstr>Títulos dos diapositivos</vt:lpstr>
      </vt:variant>
      <vt:variant>
        <vt:i4>32</vt:i4>
      </vt:variant>
    </vt:vector>
  </HeadingPairs>
  <TitlesOfParts>
    <vt:vector size="42" baseType="lpstr">
      <vt:lpstr>Adobe Gothic Std B</vt:lpstr>
      <vt:lpstr>Arial</vt:lpstr>
      <vt:lpstr>Calibri</vt:lpstr>
      <vt:lpstr>Franklin Gothic Book</vt:lpstr>
      <vt:lpstr>Hobo Std</vt:lpstr>
      <vt:lpstr>Symbol</vt:lpstr>
      <vt:lpstr>Tahoma</vt:lpstr>
      <vt:lpstr>Times New Roman</vt:lpstr>
      <vt:lpstr>Wingdings</vt:lpstr>
      <vt:lpstr>Crop</vt:lpstr>
      <vt:lpstr>GREEN sports games – eyeG  Project presentation</vt:lpstr>
      <vt:lpstr>Apresentação do PowerPoint</vt:lpstr>
      <vt:lpstr>Apresentação do PowerPoint</vt:lpstr>
      <vt:lpstr>Apresentação do PowerPoint</vt:lpstr>
      <vt:lpstr>Apresentação do PowerPoint</vt:lpstr>
      <vt:lpstr>Apresentação do PowerPoint</vt:lpstr>
      <vt:lpstr>Project Life Cycle Overview </vt:lpstr>
      <vt:lpstr>Apresentação do PowerPoint</vt:lpstr>
      <vt:lpstr>Green Sports Games Activities Research Period (From A1 to A3)   January 2020 – April 2020 </vt:lpstr>
      <vt:lpstr># Activity 1</vt:lpstr>
      <vt:lpstr># Activity 2</vt:lpstr>
      <vt:lpstr># Activity 3</vt:lpstr>
      <vt:lpstr>Green Sports Games Activities Empowering Local Actors Period (From A4 to A5)   May 2020 – September 2020 </vt:lpstr>
      <vt:lpstr># Activity 4</vt:lpstr>
      <vt:lpstr># Activity 4</vt:lpstr>
      <vt:lpstr># Activity 5</vt:lpstr>
      <vt:lpstr># Activity 5</vt:lpstr>
      <vt:lpstr>Green Sports Games Activities Network Communities Building Period (From A6 to A11)   October 2020 – June 2021 </vt:lpstr>
      <vt:lpstr># Activity 6</vt:lpstr>
      <vt:lpstr># Activity 7</vt:lpstr>
      <vt:lpstr># Activity 7</vt:lpstr>
      <vt:lpstr># Activity 7</vt:lpstr>
      <vt:lpstr># Activity 8</vt:lpstr>
      <vt:lpstr># Activity 9</vt:lpstr>
      <vt:lpstr># Activity 9</vt:lpstr>
      <vt:lpstr># Activity 10</vt:lpstr>
      <vt:lpstr># Activity 11</vt:lpstr>
      <vt:lpstr># Activity 11</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Urban sports games for Transversal &amp; Transferable Skills – u.skills</dc:title>
  <dc:creator>Utilizador do Windows</dc:creator>
  <cp:lastModifiedBy>João Constancio</cp:lastModifiedBy>
  <cp:revision>140</cp:revision>
  <cp:lastPrinted>2020-01-27T16:44:18Z</cp:lastPrinted>
  <dcterms:created xsi:type="dcterms:W3CDTF">2018-12-10T11:32:34Z</dcterms:created>
  <dcterms:modified xsi:type="dcterms:W3CDTF">2020-01-27T16:44:29Z</dcterms:modified>
</cp:coreProperties>
</file>